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9906000" cx="6858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s/9AEvod15K/c/2ECgXJkdRp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notes"/>
          <p:cNvSpPr/>
          <p:nvPr>
            <p:ph idx="2" type="sldImg"/>
          </p:nvPr>
        </p:nvSpPr>
        <p:spPr>
          <a:xfrm>
            <a:off x="2360613" y="1143000"/>
            <a:ext cx="213677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 have added a few helpful shapes and terms if you would find these useful for your own CM.  Delete from the outer page if not needed. You can easily change the colours by clicking on the shape you want to change, going to ‘shape fill’ and picking a colour.  The white lines can be moved to allow for more or less space.</a:t>
            </a:r>
            <a:endParaRPr/>
          </a:p>
        </p:txBody>
      </p:sp>
      <p:sp>
        <p:nvSpPr>
          <p:cNvPr id="87" name="Google Shape;8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5"/>
          <p:cNvSpPr txBox="1"/>
          <p:nvPr>
            <p:ph type="ctrTitle"/>
          </p:nvPr>
        </p:nvSpPr>
        <p:spPr>
          <a:xfrm>
            <a:off x="514350" y="1621191"/>
            <a:ext cx="5829300" cy="3448756"/>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5"/>
          <p:cNvSpPr txBox="1"/>
          <p:nvPr>
            <p:ph idx="1" type="subTitle"/>
          </p:nvPr>
        </p:nvSpPr>
        <p:spPr>
          <a:xfrm>
            <a:off x="857250" y="5202944"/>
            <a:ext cx="5143500" cy="2391656"/>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 type="body"/>
          </p:nvPr>
        </p:nvSpPr>
        <p:spPr>
          <a:xfrm rot="5400000">
            <a:off x="286367" y="2822135"/>
            <a:ext cx="6285266" cy="59150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75" name="Google Shape;75;p1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5"/>
          <p:cNvSpPr txBox="1"/>
          <p:nvPr>
            <p:ph type="title"/>
          </p:nvPr>
        </p:nvSpPr>
        <p:spPr>
          <a:xfrm rot="5400000">
            <a:off x="1449696" y="3985464"/>
            <a:ext cx="8394877" cy="147875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
          <p:cNvSpPr txBox="1"/>
          <p:nvPr>
            <p:ph idx="1" type="body"/>
          </p:nvPr>
        </p:nvSpPr>
        <p:spPr>
          <a:xfrm rot="5400000">
            <a:off x="-1550679" y="2549570"/>
            <a:ext cx="8394877" cy="435054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5"/>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5"/>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5"/>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6"/>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6"/>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6"/>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6"/>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7"/>
          <p:cNvSpPr txBox="1"/>
          <p:nvPr>
            <p:ph type="title"/>
          </p:nvPr>
        </p:nvSpPr>
        <p:spPr>
          <a:xfrm>
            <a:off x="467916" y="2469624"/>
            <a:ext cx="5915025" cy="41206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7"/>
          <p:cNvSpPr txBox="1"/>
          <p:nvPr>
            <p:ph idx="1" type="body"/>
          </p:nvPr>
        </p:nvSpPr>
        <p:spPr>
          <a:xfrm>
            <a:off x="467916" y="6629226"/>
            <a:ext cx="5915025" cy="216693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sz="1800">
                <a:solidFill>
                  <a:schemeClr val="dk1"/>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30" name="Google Shape;30;p7"/>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7"/>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7"/>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8"/>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8"/>
          <p:cNvSpPr txBox="1"/>
          <p:nvPr>
            <p:ph idx="1" type="body"/>
          </p:nvPr>
        </p:nvSpPr>
        <p:spPr>
          <a:xfrm>
            <a:off x="471488"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8"/>
          <p:cNvSpPr txBox="1"/>
          <p:nvPr>
            <p:ph idx="2" type="body"/>
          </p:nvPr>
        </p:nvSpPr>
        <p:spPr>
          <a:xfrm>
            <a:off x="3471863" y="2637014"/>
            <a:ext cx="2914650" cy="62852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8"/>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8"/>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8"/>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9"/>
          <p:cNvSpPr txBox="1"/>
          <p:nvPr>
            <p:ph type="title"/>
          </p:nvPr>
        </p:nvSpPr>
        <p:spPr>
          <a:xfrm>
            <a:off x="472381"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9"/>
          <p:cNvSpPr txBox="1"/>
          <p:nvPr>
            <p:ph idx="1" type="body"/>
          </p:nvPr>
        </p:nvSpPr>
        <p:spPr>
          <a:xfrm>
            <a:off x="472381" y="2428347"/>
            <a:ext cx="2901255"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3" name="Google Shape;43;p9"/>
          <p:cNvSpPr txBox="1"/>
          <p:nvPr>
            <p:ph idx="2" type="body"/>
          </p:nvPr>
        </p:nvSpPr>
        <p:spPr>
          <a:xfrm>
            <a:off x="472381" y="3618442"/>
            <a:ext cx="2901255"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4" name="Google Shape;44;p9"/>
          <p:cNvSpPr txBox="1"/>
          <p:nvPr>
            <p:ph idx="3" type="body"/>
          </p:nvPr>
        </p:nvSpPr>
        <p:spPr>
          <a:xfrm>
            <a:off x="3471863" y="2428347"/>
            <a:ext cx="2915543" cy="1190095"/>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45" name="Google Shape;45;p9"/>
          <p:cNvSpPr txBox="1"/>
          <p:nvPr>
            <p:ph idx="4" type="body"/>
          </p:nvPr>
        </p:nvSpPr>
        <p:spPr>
          <a:xfrm>
            <a:off x="3471863" y="3618442"/>
            <a:ext cx="2915543" cy="532218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46" name="Google Shape;46;p9"/>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9"/>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0"/>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0"/>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0"/>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0"/>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1"/>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1"/>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1"/>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2"/>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 type="body"/>
          </p:nvPr>
        </p:nvSpPr>
        <p:spPr>
          <a:xfrm>
            <a:off x="2915543" y="1426283"/>
            <a:ext cx="3471863" cy="7039681"/>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1" name="Google Shape;61;p12"/>
          <p:cNvSpPr txBox="1"/>
          <p:nvPr>
            <p:ph idx="2"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2" name="Google Shape;62;p12"/>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2"/>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3"/>
          <p:cNvSpPr txBox="1"/>
          <p:nvPr>
            <p:ph type="title"/>
          </p:nvPr>
        </p:nvSpPr>
        <p:spPr>
          <a:xfrm>
            <a:off x="472381" y="660400"/>
            <a:ext cx="2211884" cy="23114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p:nvPr>
            <p:ph idx="2" type="pic"/>
          </p:nvPr>
        </p:nvSpPr>
        <p:spPr>
          <a:xfrm>
            <a:off x="2915543" y="1426283"/>
            <a:ext cx="3471863" cy="7039681"/>
          </a:xfrm>
          <a:prstGeom prst="rect">
            <a:avLst/>
          </a:prstGeom>
          <a:noFill/>
          <a:ln>
            <a:noFill/>
          </a:ln>
        </p:spPr>
      </p:sp>
      <p:sp>
        <p:nvSpPr>
          <p:cNvPr id="68" name="Google Shape;68;p13"/>
          <p:cNvSpPr txBox="1"/>
          <p:nvPr>
            <p:ph idx="1" type="body"/>
          </p:nvPr>
        </p:nvSpPr>
        <p:spPr>
          <a:xfrm>
            <a:off x="472381" y="2971800"/>
            <a:ext cx="2211884" cy="550562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9" name="Google Shape;69;p13"/>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3"/>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471488" y="527405"/>
            <a:ext cx="5915025" cy="1914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471488" y="2637014"/>
            <a:ext cx="5915025" cy="6285266"/>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471488" y="9181397"/>
            <a:ext cx="1543050" cy="52740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2271713" y="9181397"/>
            <a:ext cx="2314575" cy="52740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4843463" y="9181397"/>
            <a:ext cx="1543050" cy="52740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11" Type="http://schemas.openxmlformats.org/officeDocument/2006/relationships/image" Target="../media/image8.png"/><Relationship Id="rId10" Type="http://schemas.openxmlformats.org/officeDocument/2006/relationships/image" Target="../media/image7.png"/><Relationship Id="rId12" Type="http://schemas.openxmlformats.org/officeDocument/2006/relationships/image" Target="../media/image11.png"/><Relationship Id="rId9" Type="http://schemas.openxmlformats.org/officeDocument/2006/relationships/image" Target="../media/image4.png"/><Relationship Id="rId5" Type="http://schemas.openxmlformats.org/officeDocument/2006/relationships/image" Target="../media/image2.png"/><Relationship Id="rId6" Type="http://schemas.openxmlformats.org/officeDocument/2006/relationships/image" Target="../media/image10.png"/><Relationship Id="rId7" Type="http://schemas.openxmlformats.org/officeDocument/2006/relationships/image" Target="../media/image9.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p:nvPr/>
        </p:nvSpPr>
        <p:spPr>
          <a:xfrm rot="-5400000">
            <a:off x="2031026" y="-1190800"/>
            <a:ext cx="2478300" cy="6396300"/>
          </a:xfrm>
          <a:prstGeom prst="uturnArrow">
            <a:avLst>
              <a:gd fmla="val 34174" name="adj1"/>
              <a:gd fmla="val 21798" name="adj2"/>
              <a:gd fmla="val 26852" name="adj3"/>
              <a:gd fmla="val 10186" name="adj4"/>
              <a:gd fmla="val 100000" name="adj5"/>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0" name="Google Shape;90;p2"/>
          <p:cNvSpPr/>
          <p:nvPr/>
        </p:nvSpPr>
        <p:spPr>
          <a:xfrm flipH="1" rot="5400000">
            <a:off x="3029825" y="1308775"/>
            <a:ext cx="2587500" cy="4335600"/>
          </a:xfrm>
          <a:prstGeom prst="uturnArrow">
            <a:avLst>
              <a:gd fmla="val 33921" name="adj1"/>
              <a:gd fmla="val 25000" name="adj2"/>
              <a:gd fmla="val 26805" name="adj3"/>
              <a:gd fmla="val 9861" name="adj4"/>
              <a:gd fmla="val 96992" name="adj5"/>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2"/>
          <p:cNvSpPr/>
          <p:nvPr/>
        </p:nvSpPr>
        <p:spPr>
          <a:xfrm rot="-5400000">
            <a:off x="903626" y="3235236"/>
            <a:ext cx="2504100" cy="3575100"/>
          </a:xfrm>
          <a:prstGeom prst="uturnArrow">
            <a:avLst>
              <a:gd fmla="val 34174" name="adj1"/>
              <a:gd fmla="val 22633" name="adj2"/>
              <a:gd fmla="val 26852" name="adj3"/>
              <a:gd fmla="val 9256" name="adj4"/>
              <a:gd fmla="val 100000" name="adj5"/>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2" name="Google Shape;92;p2"/>
          <p:cNvSpPr/>
          <p:nvPr/>
        </p:nvSpPr>
        <p:spPr>
          <a:xfrm flipH="1" rot="5400000">
            <a:off x="2728350" y="4416000"/>
            <a:ext cx="2624400" cy="4225200"/>
          </a:xfrm>
          <a:prstGeom prst="uturnArrow">
            <a:avLst>
              <a:gd fmla="val 34669" name="adj1"/>
              <a:gd fmla="val 24751" name="adj2"/>
              <a:gd fmla="val 20448" name="adj3"/>
              <a:gd fmla="val 9862" name="adj4"/>
              <a:gd fmla="val 89631" name="adj5"/>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
          <p:cNvSpPr/>
          <p:nvPr/>
        </p:nvSpPr>
        <p:spPr>
          <a:xfrm rot="-5400000">
            <a:off x="1211100" y="6304275"/>
            <a:ext cx="2580300" cy="3592800"/>
          </a:xfrm>
          <a:prstGeom prst="uturnArrow">
            <a:avLst>
              <a:gd fmla="val 35696" name="adj1"/>
              <a:gd fmla="val 22633" name="adj2"/>
              <a:gd fmla="val 26548" name="adj3"/>
              <a:gd fmla="val 11295" name="adj4"/>
              <a:gd fmla="val 90780" name="adj5"/>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94" name="Google Shape;94;p2"/>
          <p:cNvGrpSpPr/>
          <p:nvPr/>
        </p:nvGrpSpPr>
        <p:grpSpPr>
          <a:xfrm>
            <a:off x="3984624" y="8704723"/>
            <a:ext cx="513874" cy="497702"/>
            <a:chOff x="5088125" y="8219239"/>
            <a:chExt cx="952500" cy="942975"/>
          </a:xfrm>
        </p:grpSpPr>
        <p:sp>
          <p:nvSpPr>
            <p:cNvPr id="95" name="Google Shape;95;p2"/>
            <p:cNvSpPr/>
            <p:nvPr/>
          </p:nvSpPr>
          <p:spPr>
            <a:xfrm>
              <a:off x="5088125" y="8219239"/>
              <a:ext cx="952500" cy="942975"/>
            </a:xfrm>
            <a:prstGeom prst="ellipse">
              <a:avLst/>
            </a:prstGeom>
            <a:solidFill>
              <a:srgbClr val="FFD966"/>
            </a:solidFill>
            <a:ln cap="flat" cmpd="sng" w="762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he Foregen Rough One Regular" id="96" name="Google Shape;96;p2"/>
            <p:cNvPicPr preferRelativeResize="0"/>
            <p:nvPr/>
          </p:nvPicPr>
          <p:blipFill rotWithShape="1">
            <a:blip r:embed="rId3">
              <a:alphaModFix/>
            </a:blip>
            <a:srcRect b="0" l="0" r="0" t="0"/>
            <a:stretch/>
          </p:blipFill>
          <p:spPr>
            <a:xfrm>
              <a:off x="5457542" y="8644497"/>
              <a:ext cx="226518" cy="441710"/>
            </a:xfrm>
            <a:prstGeom prst="rect">
              <a:avLst/>
            </a:prstGeom>
            <a:noFill/>
            <a:ln>
              <a:noFill/>
            </a:ln>
          </p:spPr>
        </p:pic>
        <p:pic>
          <p:nvPicPr>
            <p:cNvPr descr="The Foregen Rough One Regular" id="97" name="Google Shape;97;p2"/>
            <p:cNvPicPr preferRelativeResize="0"/>
            <p:nvPr/>
          </p:nvPicPr>
          <p:blipFill rotWithShape="1">
            <a:blip r:embed="rId4">
              <a:alphaModFix/>
            </a:blip>
            <a:srcRect b="0" l="0" r="0" t="0"/>
            <a:stretch/>
          </p:blipFill>
          <p:spPr>
            <a:xfrm>
              <a:off x="5293973" y="8400801"/>
              <a:ext cx="494393" cy="202961"/>
            </a:xfrm>
            <a:prstGeom prst="rect">
              <a:avLst/>
            </a:prstGeom>
            <a:noFill/>
            <a:ln>
              <a:noFill/>
            </a:ln>
          </p:spPr>
        </p:pic>
      </p:grpSp>
      <p:cxnSp>
        <p:nvCxnSpPr>
          <p:cNvPr id="98" name="Google Shape;98;p2"/>
          <p:cNvCxnSpPr/>
          <p:nvPr/>
        </p:nvCxnSpPr>
        <p:spPr>
          <a:xfrm>
            <a:off x="2808055" y="8471504"/>
            <a:ext cx="7500" cy="942900"/>
          </a:xfrm>
          <a:prstGeom prst="straightConnector1">
            <a:avLst/>
          </a:prstGeom>
          <a:noFill/>
          <a:ln cap="flat" cmpd="sng" w="19050">
            <a:solidFill>
              <a:schemeClr val="lt1"/>
            </a:solidFill>
            <a:prstDash val="solid"/>
            <a:miter lim="800000"/>
            <a:headEnd len="sm" w="sm" type="none"/>
            <a:tailEnd len="sm" w="sm" type="none"/>
          </a:ln>
        </p:spPr>
      </p:cxnSp>
      <p:cxnSp>
        <p:nvCxnSpPr>
          <p:cNvPr id="99" name="Google Shape;99;p2"/>
          <p:cNvCxnSpPr/>
          <p:nvPr/>
        </p:nvCxnSpPr>
        <p:spPr>
          <a:xfrm>
            <a:off x="1679337" y="8472937"/>
            <a:ext cx="7500" cy="942900"/>
          </a:xfrm>
          <a:prstGeom prst="straightConnector1">
            <a:avLst/>
          </a:prstGeom>
          <a:noFill/>
          <a:ln cap="flat" cmpd="sng" w="19050">
            <a:solidFill>
              <a:schemeClr val="lt1"/>
            </a:solidFill>
            <a:prstDash val="solid"/>
            <a:miter lim="800000"/>
            <a:headEnd len="sm" w="sm" type="none"/>
            <a:tailEnd len="sm" w="sm" type="none"/>
          </a:ln>
        </p:spPr>
      </p:cxnSp>
      <p:cxnSp>
        <p:nvCxnSpPr>
          <p:cNvPr id="100" name="Google Shape;100;p2"/>
          <p:cNvCxnSpPr/>
          <p:nvPr/>
        </p:nvCxnSpPr>
        <p:spPr>
          <a:xfrm>
            <a:off x="2795191" y="6924000"/>
            <a:ext cx="7500" cy="942900"/>
          </a:xfrm>
          <a:prstGeom prst="straightConnector1">
            <a:avLst/>
          </a:prstGeom>
          <a:noFill/>
          <a:ln cap="flat" cmpd="sng" w="19050">
            <a:solidFill>
              <a:schemeClr val="lt1"/>
            </a:solidFill>
            <a:prstDash val="solid"/>
            <a:miter lim="800000"/>
            <a:headEnd len="sm" w="sm" type="none"/>
            <a:tailEnd len="sm" w="sm" type="none"/>
          </a:ln>
        </p:spPr>
      </p:cxnSp>
      <p:cxnSp>
        <p:nvCxnSpPr>
          <p:cNvPr id="101" name="Google Shape;101;p2"/>
          <p:cNvCxnSpPr/>
          <p:nvPr/>
        </p:nvCxnSpPr>
        <p:spPr>
          <a:xfrm>
            <a:off x="1670919" y="6944715"/>
            <a:ext cx="7500" cy="942900"/>
          </a:xfrm>
          <a:prstGeom prst="straightConnector1">
            <a:avLst/>
          </a:prstGeom>
          <a:noFill/>
          <a:ln cap="flat" cmpd="sng" w="19050">
            <a:solidFill>
              <a:schemeClr val="lt1"/>
            </a:solidFill>
            <a:prstDash val="solid"/>
            <a:miter lim="800000"/>
            <a:headEnd len="sm" w="sm" type="none"/>
            <a:tailEnd len="sm" w="sm" type="none"/>
          </a:ln>
        </p:spPr>
      </p:cxnSp>
      <p:cxnSp>
        <p:nvCxnSpPr>
          <p:cNvPr id="102" name="Google Shape;102;p2"/>
          <p:cNvCxnSpPr>
            <a:stCxn id="93" idx="3"/>
          </p:cNvCxnSpPr>
          <p:nvPr/>
        </p:nvCxnSpPr>
        <p:spPr>
          <a:xfrm flipH="1" rot="10800000">
            <a:off x="704850" y="8161209"/>
            <a:ext cx="933300" cy="1200"/>
          </a:xfrm>
          <a:prstGeom prst="straightConnector1">
            <a:avLst/>
          </a:prstGeom>
          <a:noFill/>
          <a:ln cap="flat" cmpd="sng" w="19050">
            <a:solidFill>
              <a:schemeClr val="lt1"/>
            </a:solidFill>
            <a:prstDash val="solid"/>
            <a:miter lim="800000"/>
            <a:headEnd len="sm" w="sm" type="none"/>
            <a:tailEnd len="sm" w="sm" type="none"/>
          </a:ln>
        </p:spPr>
      </p:cxnSp>
      <p:cxnSp>
        <p:nvCxnSpPr>
          <p:cNvPr id="103" name="Google Shape;103;p2"/>
          <p:cNvCxnSpPr/>
          <p:nvPr/>
        </p:nvCxnSpPr>
        <p:spPr>
          <a:xfrm>
            <a:off x="5143630" y="6764672"/>
            <a:ext cx="7643" cy="942975"/>
          </a:xfrm>
          <a:prstGeom prst="straightConnector1">
            <a:avLst/>
          </a:prstGeom>
          <a:noFill/>
          <a:ln cap="flat" cmpd="sng" w="19050">
            <a:solidFill>
              <a:schemeClr val="lt1"/>
            </a:solidFill>
            <a:prstDash val="solid"/>
            <a:miter lim="800000"/>
            <a:headEnd len="sm" w="sm" type="none"/>
            <a:tailEnd len="sm" w="sm" type="none"/>
          </a:ln>
        </p:spPr>
      </p:cxnSp>
      <p:cxnSp>
        <p:nvCxnSpPr>
          <p:cNvPr id="104" name="Google Shape;104;p2"/>
          <p:cNvCxnSpPr>
            <a:endCxn id="92" idx="3"/>
          </p:cNvCxnSpPr>
          <p:nvPr/>
        </p:nvCxnSpPr>
        <p:spPr>
          <a:xfrm flipH="1" rot="10800000">
            <a:off x="5170350" y="6625919"/>
            <a:ext cx="982800" cy="6900"/>
          </a:xfrm>
          <a:prstGeom prst="straightConnector1">
            <a:avLst/>
          </a:prstGeom>
          <a:noFill/>
          <a:ln cap="flat" cmpd="sng" w="19050">
            <a:solidFill>
              <a:schemeClr val="lt1"/>
            </a:solidFill>
            <a:prstDash val="solid"/>
            <a:miter lim="800000"/>
            <a:headEnd len="sm" w="sm" type="none"/>
            <a:tailEnd len="sm" w="sm" type="none"/>
          </a:ln>
        </p:spPr>
      </p:cxnSp>
      <p:cxnSp>
        <p:nvCxnSpPr>
          <p:cNvPr id="105" name="Google Shape;105;p2"/>
          <p:cNvCxnSpPr/>
          <p:nvPr/>
        </p:nvCxnSpPr>
        <p:spPr>
          <a:xfrm rot="10800000">
            <a:off x="5125736" y="5258024"/>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06" name="Google Shape;106;p2"/>
          <p:cNvCxnSpPr/>
          <p:nvPr/>
        </p:nvCxnSpPr>
        <p:spPr>
          <a:xfrm rot="10800000">
            <a:off x="4320254" y="5280950"/>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07" name="Google Shape;107;p2"/>
          <p:cNvCxnSpPr/>
          <p:nvPr/>
        </p:nvCxnSpPr>
        <p:spPr>
          <a:xfrm>
            <a:off x="6159306" y="7571408"/>
            <a:ext cx="7643" cy="942975"/>
          </a:xfrm>
          <a:prstGeom prst="straightConnector1">
            <a:avLst/>
          </a:prstGeom>
          <a:noFill/>
          <a:ln cap="flat" cmpd="sng" w="19050">
            <a:solidFill>
              <a:schemeClr val="lt1"/>
            </a:solidFill>
            <a:prstDash val="solid"/>
            <a:miter lim="800000"/>
            <a:headEnd len="sm" w="sm" type="none"/>
            <a:tailEnd len="sm" w="sm" type="none"/>
          </a:ln>
        </p:spPr>
      </p:cxnSp>
      <p:cxnSp>
        <p:nvCxnSpPr>
          <p:cNvPr id="108" name="Google Shape;108;p2"/>
          <p:cNvCxnSpPr/>
          <p:nvPr/>
        </p:nvCxnSpPr>
        <p:spPr>
          <a:xfrm rot="10800000">
            <a:off x="1301835" y="5261352"/>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09" name="Google Shape;109;p2"/>
          <p:cNvCxnSpPr/>
          <p:nvPr/>
        </p:nvCxnSpPr>
        <p:spPr>
          <a:xfrm rot="10800000">
            <a:off x="1301835" y="3772598"/>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10" name="Google Shape;110;p2"/>
          <p:cNvCxnSpPr/>
          <p:nvPr/>
        </p:nvCxnSpPr>
        <p:spPr>
          <a:xfrm flipH="1" rot="10800000">
            <a:off x="318411" y="5029200"/>
            <a:ext cx="933444" cy="1124"/>
          </a:xfrm>
          <a:prstGeom prst="straightConnector1">
            <a:avLst/>
          </a:prstGeom>
          <a:noFill/>
          <a:ln cap="flat" cmpd="sng" w="19050">
            <a:solidFill>
              <a:schemeClr val="lt1"/>
            </a:solidFill>
            <a:prstDash val="solid"/>
            <a:miter lim="800000"/>
            <a:headEnd len="sm" w="sm" type="none"/>
            <a:tailEnd len="sm" w="sm" type="none"/>
          </a:ln>
        </p:spPr>
      </p:cxnSp>
      <p:cxnSp>
        <p:nvCxnSpPr>
          <p:cNvPr id="111" name="Google Shape;111;p2"/>
          <p:cNvCxnSpPr/>
          <p:nvPr/>
        </p:nvCxnSpPr>
        <p:spPr>
          <a:xfrm rot="10800000">
            <a:off x="2079851" y="3744566"/>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12" name="Google Shape;112;p2"/>
          <p:cNvCxnSpPr/>
          <p:nvPr/>
        </p:nvCxnSpPr>
        <p:spPr>
          <a:xfrm rot="10800000">
            <a:off x="5447462" y="2254835"/>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13" name="Google Shape;113;p2"/>
          <p:cNvCxnSpPr/>
          <p:nvPr/>
        </p:nvCxnSpPr>
        <p:spPr>
          <a:xfrm flipH="1" rot="10800000">
            <a:off x="5593880" y="3505499"/>
            <a:ext cx="982699" cy="6797"/>
          </a:xfrm>
          <a:prstGeom prst="straightConnector1">
            <a:avLst/>
          </a:prstGeom>
          <a:noFill/>
          <a:ln cap="flat" cmpd="sng" w="19050">
            <a:solidFill>
              <a:schemeClr val="lt1"/>
            </a:solidFill>
            <a:prstDash val="solid"/>
            <a:miter lim="800000"/>
            <a:headEnd len="sm" w="sm" type="none"/>
            <a:tailEnd len="sm" w="sm" type="none"/>
          </a:ln>
        </p:spPr>
      </p:cxnSp>
      <p:cxnSp>
        <p:nvCxnSpPr>
          <p:cNvPr id="114" name="Google Shape;114;p2"/>
          <p:cNvCxnSpPr/>
          <p:nvPr/>
        </p:nvCxnSpPr>
        <p:spPr>
          <a:xfrm rot="10800000">
            <a:off x="4613653" y="2279582"/>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15" name="Google Shape;115;p2"/>
          <p:cNvCxnSpPr/>
          <p:nvPr/>
        </p:nvCxnSpPr>
        <p:spPr>
          <a:xfrm rot="10800000">
            <a:off x="5479236" y="3831544"/>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16" name="Google Shape;116;p2"/>
          <p:cNvCxnSpPr/>
          <p:nvPr/>
        </p:nvCxnSpPr>
        <p:spPr>
          <a:xfrm flipH="1" rot="10800000">
            <a:off x="119661" y="2022051"/>
            <a:ext cx="982800" cy="6900"/>
          </a:xfrm>
          <a:prstGeom prst="straightConnector1">
            <a:avLst/>
          </a:prstGeom>
          <a:noFill/>
          <a:ln cap="flat" cmpd="sng" w="19050">
            <a:solidFill>
              <a:schemeClr val="lt1"/>
            </a:solidFill>
            <a:prstDash val="solid"/>
            <a:miter lim="800000"/>
            <a:headEnd len="sm" w="sm" type="none"/>
            <a:tailEnd len="sm" w="sm" type="none"/>
          </a:ln>
        </p:spPr>
      </p:cxnSp>
      <p:cxnSp>
        <p:nvCxnSpPr>
          <p:cNvPr id="117" name="Google Shape;117;p2"/>
          <p:cNvCxnSpPr/>
          <p:nvPr/>
        </p:nvCxnSpPr>
        <p:spPr>
          <a:xfrm rot="10800000">
            <a:off x="992329" y="831391"/>
            <a:ext cx="8400" cy="965100"/>
          </a:xfrm>
          <a:prstGeom prst="straightConnector1">
            <a:avLst/>
          </a:prstGeom>
          <a:noFill/>
          <a:ln cap="flat" cmpd="sng" w="19050">
            <a:solidFill>
              <a:schemeClr val="lt1"/>
            </a:solidFill>
            <a:prstDash val="solid"/>
            <a:miter lim="800000"/>
            <a:headEnd len="sm" w="sm" type="none"/>
            <a:tailEnd len="sm" w="sm" type="none"/>
          </a:ln>
        </p:spPr>
      </p:cxnSp>
      <p:cxnSp>
        <p:nvCxnSpPr>
          <p:cNvPr id="118" name="Google Shape;118;p2"/>
          <p:cNvCxnSpPr/>
          <p:nvPr/>
        </p:nvCxnSpPr>
        <p:spPr>
          <a:xfrm rot="10800000">
            <a:off x="2003394" y="785475"/>
            <a:ext cx="8400" cy="965100"/>
          </a:xfrm>
          <a:prstGeom prst="straightConnector1">
            <a:avLst/>
          </a:prstGeom>
          <a:noFill/>
          <a:ln cap="flat" cmpd="sng" w="19050">
            <a:solidFill>
              <a:schemeClr val="lt1"/>
            </a:solidFill>
            <a:prstDash val="solid"/>
            <a:miter lim="800000"/>
            <a:headEnd len="sm" w="sm" type="none"/>
            <a:tailEnd len="sm" w="sm" type="none"/>
          </a:ln>
        </p:spPr>
      </p:cxnSp>
      <p:cxnSp>
        <p:nvCxnSpPr>
          <p:cNvPr id="119" name="Google Shape;119;p2"/>
          <p:cNvCxnSpPr/>
          <p:nvPr/>
        </p:nvCxnSpPr>
        <p:spPr>
          <a:xfrm rot="10800000">
            <a:off x="932211" y="2266686"/>
            <a:ext cx="8400" cy="965100"/>
          </a:xfrm>
          <a:prstGeom prst="straightConnector1">
            <a:avLst/>
          </a:prstGeom>
          <a:noFill/>
          <a:ln cap="flat" cmpd="sng" w="19050">
            <a:solidFill>
              <a:schemeClr val="lt1"/>
            </a:solidFill>
            <a:prstDash val="solid"/>
            <a:miter lim="800000"/>
            <a:headEnd len="sm" w="sm" type="none"/>
            <a:tailEnd len="sm" w="sm" type="none"/>
          </a:ln>
        </p:spPr>
      </p:cxnSp>
      <p:sp>
        <p:nvSpPr>
          <p:cNvPr id="120" name="Google Shape;120;p2"/>
          <p:cNvSpPr txBox="1"/>
          <p:nvPr/>
        </p:nvSpPr>
        <p:spPr>
          <a:xfrm>
            <a:off x="408229" y="3264144"/>
            <a:ext cx="480523" cy="24622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Arial"/>
                <a:ea typeface="Arial"/>
                <a:cs typeface="Arial"/>
                <a:sym typeface="Arial"/>
              </a:rPr>
              <a:t>5&amp;6</a:t>
            </a:r>
            <a:endParaRPr b="0" i="0" sz="1400" u="none" cap="none" strike="noStrike">
              <a:solidFill>
                <a:srgbClr val="000000"/>
              </a:solidFill>
              <a:latin typeface="Arial"/>
              <a:ea typeface="Arial"/>
              <a:cs typeface="Arial"/>
              <a:sym typeface="Arial"/>
            </a:endParaRPr>
          </a:p>
        </p:txBody>
      </p:sp>
      <p:pic>
        <p:nvPicPr>
          <p:cNvPr descr="Lipstick Rage**" id="121" name="Google Shape;121;p2"/>
          <p:cNvPicPr preferRelativeResize="0"/>
          <p:nvPr/>
        </p:nvPicPr>
        <p:blipFill rotWithShape="1">
          <a:blip r:embed="rId5">
            <a:alphaModFix/>
          </a:blip>
          <a:srcRect b="-31686" l="0" r="47088" t="1"/>
          <a:stretch/>
        </p:blipFill>
        <p:spPr>
          <a:xfrm>
            <a:off x="2654962" y="6119147"/>
            <a:ext cx="938943" cy="146761"/>
          </a:xfrm>
          <a:prstGeom prst="rect">
            <a:avLst/>
          </a:prstGeom>
          <a:noFill/>
          <a:ln>
            <a:noFill/>
          </a:ln>
        </p:spPr>
      </p:pic>
      <p:sp>
        <p:nvSpPr>
          <p:cNvPr id="122" name="Google Shape;122;p2"/>
          <p:cNvSpPr txBox="1"/>
          <p:nvPr/>
        </p:nvSpPr>
        <p:spPr>
          <a:xfrm>
            <a:off x="2571298" y="8197026"/>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Y7 AP1 Assessment </a:t>
            </a:r>
            <a:endParaRPr b="1" i="0" sz="700" u="none" cap="none" strike="noStrike">
              <a:solidFill>
                <a:schemeClr val="dk1"/>
              </a:solidFill>
              <a:latin typeface="Arial"/>
              <a:ea typeface="Arial"/>
              <a:cs typeface="Arial"/>
              <a:sym typeface="Arial"/>
            </a:endParaRPr>
          </a:p>
        </p:txBody>
      </p:sp>
      <p:sp>
        <p:nvSpPr>
          <p:cNvPr id="123" name="Google Shape;123;p2"/>
          <p:cNvSpPr/>
          <p:nvPr/>
        </p:nvSpPr>
        <p:spPr>
          <a:xfrm rot="9846327">
            <a:off x="1057721" y="5159078"/>
            <a:ext cx="1207153" cy="1235834"/>
          </a:xfrm>
          <a:prstGeom prst="arc">
            <a:avLst>
              <a:gd fmla="val 3370634" name="adj1"/>
              <a:gd fmla="val 6114740" name="adj2"/>
            </a:avLst>
          </a:prstGeom>
          <a:noFill/>
          <a:ln cap="flat" cmpd="sng" w="28575">
            <a:solidFill>
              <a:srgbClr val="0070C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4" name="Google Shape;124;p2"/>
          <p:cNvSpPr txBox="1"/>
          <p:nvPr/>
        </p:nvSpPr>
        <p:spPr>
          <a:xfrm>
            <a:off x="3601300" y="2356875"/>
            <a:ext cx="1035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INVESTIGATIONS</a:t>
            </a:r>
            <a:endParaRPr b="1" i="0" sz="700" u="none" cap="none" strike="noStrike">
              <a:solidFill>
                <a:schemeClr val="dk1"/>
              </a:solidFill>
              <a:latin typeface="Arial"/>
              <a:ea typeface="Arial"/>
              <a:cs typeface="Arial"/>
              <a:sym typeface="Arial"/>
            </a:endParaRPr>
          </a:p>
        </p:txBody>
      </p:sp>
      <p:sp>
        <p:nvSpPr>
          <p:cNvPr id="125" name="Google Shape;125;p2"/>
          <p:cNvSpPr txBox="1"/>
          <p:nvPr/>
        </p:nvSpPr>
        <p:spPr>
          <a:xfrm>
            <a:off x="4593267" y="2352471"/>
            <a:ext cx="882045" cy="21544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THE EARTH</a:t>
            </a:r>
            <a:endParaRPr b="1" i="0" sz="700" u="none" cap="none" strike="noStrike">
              <a:solidFill>
                <a:schemeClr val="dk1"/>
              </a:solidFill>
              <a:latin typeface="Arial"/>
              <a:ea typeface="Arial"/>
              <a:cs typeface="Arial"/>
              <a:sym typeface="Arial"/>
            </a:endParaRPr>
          </a:p>
        </p:txBody>
      </p:sp>
      <p:sp>
        <p:nvSpPr>
          <p:cNvPr id="126" name="Google Shape;126;p2"/>
          <p:cNvSpPr txBox="1"/>
          <p:nvPr/>
        </p:nvSpPr>
        <p:spPr>
          <a:xfrm>
            <a:off x="5519250" y="2352475"/>
            <a:ext cx="10356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ECOSYSTEMS</a:t>
            </a:r>
            <a:endParaRPr b="1" i="0" sz="700" u="none" cap="none" strike="noStrike">
              <a:solidFill>
                <a:schemeClr val="dk1"/>
              </a:solidFill>
              <a:latin typeface="Arial"/>
              <a:ea typeface="Arial"/>
              <a:cs typeface="Arial"/>
              <a:sym typeface="Arial"/>
            </a:endParaRPr>
          </a:p>
        </p:txBody>
      </p:sp>
      <p:cxnSp>
        <p:nvCxnSpPr>
          <p:cNvPr id="127" name="Google Shape;127;p2"/>
          <p:cNvCxnSpPr/>
          <p:nvPr/>
        </p:nvCxnSpPr>
        <p:spPr>
          <a:xfrm rot="10800000">
            <a:off x="4618817" y="3803609"/>
            <a:ext cx="8255" cy="965017"/>
          </a:xfrm>
          <a:prstGeom prst="straightConnector1">
            <a:avLst/>
          </a:prstGeom>
          <a:noFill/>
          <a:ln cap="flat" cmpd="sng" w="19050">
            <a:solidFill>
              <a:schemeClr val="lt1"/>
            </a:solidFill>
            <a:prstDash val="solid"/>
            <a:miter lim="800000"/>
            <a:headEnd len="sm" w="sm" type="none"/>
            <a:tailEnd len="sm" w="sm" type="none"/>
          </a:ln>
        </p:spPr>
      </p:cxnSp>
      <p:cxnSp>
        <p:nvCxnSpPr>
          <p:cNvPr id="128" name="Google Shape;128;p2"/>
          <p:cNvCxnSpPr/>
          <p:nvPr/>
        </p:nvCxnSpPr>
        <p:spPr>
          <a:xfrm rot="10800000">
            <a:off x="2905608" y="3803526"/>
            <a:ext cx="8400" cy="965100"/>
          </a:xfrm>
          <a:prstGeom prst="straightConnector1">
            <a:avLst/>
          </a:prstGeom>
          <a:noFill/>
          <a:ln cap="flat" cmpd="sng" w="19050">
            <a:solidFill>
              <a:schemeClr val="lt1"/>
            </a:solidFill>
            <a:prstDash val="solid"/>
            <a:miter lim="800000"/>
            <a:headEnd len="sm" w="sm" type="none"/>
            <a:tailEnd len="sm" w="sm" type="none"/>
          </a:ln>
        </p:spPr>
      </p:cxnSp>
      <p:sp>
        <p:nvSpPr>
          <p:cNvPr id="129" name="Google Shape;129;p2"/>
          <p:cNvSpPr txBox="1"/>
          <p:nvPr/>
        </p:nvSpPr>
        <p:spPr>
          <a:xfrm>
            <a:off x="5649019" y="3518901"/>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MOTION AND PRESSURE</a:t>
            </a:r>
            <a:endParaRPr b="1" i="0" sz="700" u="none" cap="none" strike="noStrike">
              <a:solidFill>
                <a:schemeClr val="dk1"/>
              </a:solidFill>
              <a:latin typeface="Arial"/>
              <a:ea typeface="Arial"/>
              <a:cs typeface="Arial"/>
              <a:sym typeface="Arial"/>
            </a:endParaRPr>
          </a:p>
        </p:txBody>
      </p:sp>
      <p:sp>
        <p:nvSpPr>
          <p:cNvPr id="130" name="Google Shape;130;p2"/>
          <p:cNvSpPr txBox="1"/>
          <p:nvPr/>
        </p:nvSpPr>
        <p:spPr>
          <a:xfrm>
            <a:off x="4600083" y="3858276"/>
            <a:ext cx="88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ELECTRICITY AND MAGNETISM</a:t>
            </a:r>
            <a:endParaRPr b="1" i="0" sz="700" u="none" cap="none" strike="noStrike">
              <a:solidFill>
                <a:schemeClr val="dk1"/>
              </a:solidFill>
              <a:latin typeface="Arial"/>
              <a:ea typeface="Arial"/>
              <a:cs typeface="Arial"/>
              <a:sym typeface="Arial"/>
            </a:endParaRPr>
          </a:p>
        </p:txBody>
      </p:sp>
      <p:sp>
        <p:nvSpPr>
          <p:cNvPr id="131" name="Google Shape;131;p2"/>
          <p:cNvSpPr txBox="1"/>
          <p:nvPr/>
        </p:nvSpPr>
        <p:spPr>
          <a:xfrm>
            <a:off x="2842500" y="3933025"/>
            <a:ext cx="982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ADAPTATIONS AND INHERITANCE</a:t>
            </a:r>
            <a:endParaRPr b="1" i="0" sz="700" u="none" cap="none" strike="noStrike">
              <a:solidFill>
                <a:schemeClr val="dk1"/>
              </a:solidFill>
              <a:latin typeface="Arial"/>
              <a:ea typeface="Arial"/>
              <a:cs typeface="Arial"/>
              <a:sym typeface="Arial"/>
            </a:endParaRPr>
          </a:p>
        </p:txBody>
      </p:sp>
      <p:sp>
        <p:nvSpPr>
          <p:cNvPr id="132" name="Google Shape;132;p2"/>
          <p:cNvSpPr txBox="1"/>
          <p:nvPr/>
        </p:nvSpPr>
        <p:spPr>
          <a:xfrm>
            <a:off x="2050599" y="3872425"/>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SEPARATING TECHNIQUES</a:t>
            </a:r>
            <a:endParaRPr b="1" i="0" sz="700" u="none" cap="none" strike="noStrike">
              <a:solidFill>
                <a:schemeClr val="dk1"/>
              </a:solidFill>
              <a:latin typeface="Arial"/>
              <a:ea typeface="Arial"/>
              <a:cs typeface="Arial"/>
              <a:sym typeface="Arial"/>
            </a:endParaRPr>
          </a:p>
        </p:txBody>
      </p:sp>
      <p:sp>
        <p:nvSpPr>
          <p:cNvPr id="133" name="Google Shape;133;p2"/>
          <p:cNvSpPr txBox="1"/>
          <p:nvPr/>
        </p:nvSpPr>
        <p:spPr>
          <a:xfrm>
            <a:off x="1266209" y="3865557"/>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ENERGY</a:t>
            </a:r>
            <a:endParaRPr b="1" i="0" sz="700" u="none" cap="none" strike="noStrike">
              <a:solidFill>
                <a:schemeClr val="dk1"/>
              </a:solidFill>
              <a:latin typeface="Arial"/>
              <a:ea typeface="Arial"/>
              <a:cs typeface="Arial"/>
              <a:sym typeface="Arial"/>
            </a:endParaRPr>
          </a:p>
        </p:txBody>
      </p:sp>
      <p:sp>
        <p:nvSpPr>
          <p:cNvPr id="134" name="Google Shape;134;p2"/>
          <p:cNvSpPr txBox="1"/>
          <p:nvPr/>
        </p:nvSpPr>
        <p:spPr>
          <a:xfrm>
            <a:off x="391185" y="3856815"/>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HEALTH AND LIFESTYLE</a:t>
            </a:r>
            <a:endParaRPr b="1" i="0" sz="700" u="none" cap="none" strike="noStrike">
              <a:solidFill>
                <a:schemeClr val="dk1"/>
              </a:solidFill>
              <a:latin typeface="Arial"/>
              <a:ea typeface="Arial"/>
              <a:cs typeface="Arial"/>
              <a:sym typeface="Arial"/>
            </a:endParaRPr>
          </a:p>
        </p:txBody>
      </p:sp>
      <p:sp>
        <p:nvSpPr>
          <p:cNvPr id="135" name="Google Shape;135;p2"/>
          <p:cNvSpPr txBox="1"/>
          <p:nvPr/>
        </p:nvSpPr>
        <p:spPr>
          <a:xfrm>
            <a:off x="369079" y="5055135"/>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PERIODIC TABLE</a:t>
            </a:r>
            <a:endParaRPr b="1" i="0" sz="700" u="none" cap="none" strike="noStrike">
              <a:solidFill>
                <a:schemeClr val="dk1"/>
              </a:solidFill>
              <a:latin typeface="Arial"/>
              <a:ea typeface="Arial"/>
              <a:cs typeface="Arial"/>
              <a:sym typeface="Arial"/>
            </a:endParaRPr>
          </a:p>
        </p:txBody>
      </p:sp>
      <p:sp>
        <p:nvSpPr>
          <p:cNvPr id="136" name="Google Shape;136;p2"/>
          <p:cNvSpPr txBox="1"/>
          <p:nvPr/>
        </p:nvSpPr>
        <p:spPr>
          <a:xfrm>
            <a:off x="1312979" y="5420591"/>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SKILLS</a:t>
            </a:r>
            <a:endParaRPr b="1" i="0" sz="700" u="none" cap="none" strike="noStrike">
              <a:solidFill>
                <a:schemeClr val="dk1"/>
              </a:solidFill>
              <a:latin typeface="Arial"/>
              <a:ea typeface="Arial"/>
              <a:cs typeface="Arial"/>
              <a:sym typeface="Arial"/>
            </a:endParaRPr>
          </a:p>
        </p:txBody>
      </p:sp>
      <p:sp>
        <p:nvSpPr>
          <p:cNvPr id="137" name="Google Shape;137;p2"/>
          <p:cNvSpPr txBox="1"/>
          <p:nvPr/>
        </p:nvSpPr>
        <p:spPr>
          <a:xfrm>
            <a:off x="4198482" y="7009007"/>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BODY SYSTEMS</a:t>
            </a:r>
            <a:endParaRPr b="1" i="0" sz="700" u="none" cap="none" strike="noStrike">
              <a:solidFill>
                <a:schemeClr val="dk1"/>
              </a:solidFill>
              <a:latin typeface="Arial"/>
              <a:ea typeface="Arial"/>
              <a:cs typeface="Arial"/>
              <a:sym typeface="Arial"/>
            </a:endParaRPr>
          </a:p>
        </p:txBody>
      </p:sp>
      <p:sp>
        <p:nvSpPr>
          <p:cNvPr id="138" name="Google Shape;138;p2"/>
          <p:cNvSpPr txBox="1"/>
          <p:nvPr/>
        </p:nvSpPr>
        <p:spPr>
          <a:xfrm>
            <a:off x="5268722" y="6827752"/>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ACIDS AND ALKALIS</a:t>
            </a:r>
            <a:endParaRPr b="1" i="0" sz="700" u="none" cap="none" strike="noStrike">
              <a:solidFill>
                <a:schemeClr val="dk1"/>
              </a:solidFill>
              <a:latin typeface="Arial"/>
              <a:ea typeface="Arial"/>
              <a:cs typeface="Arial"/>
              <a:sym typeface="Arial"/>
            </a:endParaRPr>
          </a:p>
        </p:txBody>
      </p:sp>
      <p:sp>
        <p:nvSpPr>
          <p:cNvPr id="139" name="Google Shape;139;p2"/>
          <p:cNvSpPr txBox="1"/>
          <p:nvPr/>
        </p:nvSpPr>
        <p:spPr>
          <a:xfrm>
            <a:off x="4255470" y="5412658"/>
            <a:ext cx="8820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en-GB" sz="700" u="none" cap="none" strike="noStrike">
                <a:solidFill>
                  <a:schemeClr val="dk1"/>
                </a:solidFill>
                <a:latin typeface="Arial"/>
                <a:ea typeface="Arial"/>
                <a:cs typeface="Arial"/>
                <a:sym typeface="Arial"/>
              </a:rPr>
              <a:t>R</a:t>
            </a:r>
            <a:r>
              <a:rPr b="1" i="0" lang="en-GB" sz="600" u="none" cap="none" strike="noStrike">
                <a:solidFill>
                  <a:schemeClr val="dk1"/>
                </a:solidFill>
                <a:latin typeface="Arial"/>
                <a:ea typeface="Arial"/>
                <a:cs typeface="Arial"/>
                <a:sym typeface="Arial"/>
              </a:rPr>
              <a:t>EPRODUCTION</a:t>
            </a:r>
            <a:endParaRPr b="1" i="0" sz="500" u="none" cap="none" strike="noStrike">
              <a:solidFill>
                <a:schemeClr val="dk1"/>
              </a:solidFill>
              <a:latin typeface="Arial"/>
              <a:ea typeface="Arial"/>
              <a:cs typeface="Arial"/>
              <a:sym typeface="Arial"/>
            </a:endParaRPr>
          </a:p>
        </p:txBody>
      </p:sp>
      <p:cxnSp>
        <p:nvCxnSpPr>
          <p:cNvPr id="140" name="Google Shape;140;p2"/>
          <p:cNvCxnSpPr/>
          <p:nvPr/>
        </p:nvCxnSpPr>
        <p:spPr>
          <a:xfrm rot="10800000">
            <a:off x="3424872" y="5219690"/>
            <a:ext cx="8255" cy="965017"/>
          </a:xfrm>
          <a:prstGeom prst="straightConnector1">
            <a:avLst/>
          </a:prstGeom>
          <a:noFill/>
          <a:ln cap="flat" cmpd="sng" w="19050">
            <a:solidFill>
              <a:schemeClr val="lt1"/>
            </a:solidFill>
            <a:prstDash val="solid"/>
            <a:miter lim="800000"/>
            <a:headEnd len="sm" w="sm" type="none"/>
            <a:tailEnd len="sm" w="sm" type="none"/>
          </a:ln>
        </p:spPr>
      </p:cxnSp>
      <p:sp>
        <p:nvSpPr>
          <p:cNvPr id="141" name="Google Shape;141;p2"/>
          <p:cNvSpPr txBox="1"/>
          <p:nvPr/>
        </p:nvSpPr>
        <p:spPr>
          <a:xfrm>
            <a:off x="5199070" y="5499537"/>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SOUND</a:t>
            </a:r>
            <a:endParaRPr b="1" i="0" sz="700" u="none" cap="none" strike="noStrike">
              <a:solidFill>
                <a:schemeClr val="dk1"/>
              </a:solidFill>
              <a:latin typeface="Arial"/>
              <a:ea typeface="Arial"/>
              <a:cs typeface="Arial"/>
              <a:sym typeface="Arial"/>
            </a:endParaRPr>
          </a:p>
        </p:txBody>
      </p:sp>
      <p:sp>
        <p:nvSpPr>
          <p:cNvPr id="142" name="Google Shape;142;p2"/>
          <p:cNvSpPr txBox="1"/>
          <p:nvPr/>
        </p:nvSpPr>
        <p:spPr>
          <a:xfrm>
            <a:off x="3418614" y="5339819"/>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CHEMICAL REACTIONS</a:t>
            </a:r>
            <a:endParaRPr b="1" i="0" sz="700" u="none" cap="none" strike="noStrike">
              <a:solidFill>
                <a:schemeClr val="dk1"/>
              </a:solidFill>
              <a:latin typeface="Arial"/>
              <a:ea typeface="Arial"/>
              <a:cs typeface="Arial"/>
              <a:sym typeface="Arial"/>
            </a:endParaRPr>
          </a:p>
        </p:txBody>
      </p:sp>
      <p:sp>
        <p:nvSpPr>
          <p:cNvPr id="143" name="Google Shape;143;p2"/>
          <p:cNvSpPr txBox="1"/>
          <p:nvPr/>
        </p:nvSpPr>
        <p:spPr>
          <a:xfrm>
            <a:off x="2639963" y="5339819"/>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SPACE</a:t>
            </a:r>
            <a:endParaRPr b="1" i="0" sz="700" u="none" cap="none" strike="noStrike">
              <a:solidFill>
                <a:schemeClr val="dk1"/>
              </a:solidFill>
              <a:latin typeface="Arial"/>
              <a:ea typeface="Arial"/>
              <a:cs typeface="Arial"/>
              <a:sym typeface="Arial"/>
            </a:endParaRPr>
          </a:p>
        </p:txBody>
      </p:sp>
      <p:sp>
        <p:nvSpPr>
          <p:cNvPr id="144" name="Google Shape;144;p2"/>
          <p:cNvSpPr txBox="1"/>
          <p:nvPr/>
        </p:nvSpPr>
        <p:spPr>
          <a:xfrm>
            <a:off x="2802862" y="6947925"/>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LIGHT</a:t>
            </a:r>
            <a:endParaRPr b="1" i="0" sz="700" u="none" cap="none" strike="noStrike">
              <a:solidFill>
                <a:schemeClr val="dk1"/>
              </a:solidFill>
              <a:latin typeface="Arial"/>
              <a:ea typeface="Arial"/>
              <a:cs typeface="Arial"/>
              <a:sym typeface="Arial"/>
            </a:endParaRPr>
          </a:p>
        </p:txBody>
      </p:sp>
      <p:sp>
        <p:nvSpPr>
          <p:cNvPr id="145" name="Google Shape;145;p2"/>
          <p:cNvSpPr txBox="1"/>
          <p:nvPr/>
        </p:nvSpPr>
        <p:spPr>
          <a:xfrm>
            <a:off x="1795544" y="6942597"/>
            <a:ext cx="88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ATOMS, ELEMENTS, COMPOUNDS</a:t>
            </a:r>
            <a:endParaRPr b="1" i="0" sz="700" u="none" cap="none" strike="noStrike">
              <a:solidFill>
                <a:schemeClr val="dk1"/>
              </a:solidFill>
              <a:latin typeface="Arial"/>
              <a:ea typeface="Arial"/>
              <a:cs typeface="Arial"/>
              <a:sym typeface="Arial"/>
            </a:endParaRPr>
          </a:p>
        </p:txBody>
      </p:sp>
      <p:sp>
        <p:nvSpPr>
          <p:cNvPr id="146" name="Google Shape;146;p2"/>
          <p:cNvSpPr txBox="1"/>
          <p:nvPr/>
        </p:nvSpPr>
        <p:spPr>
          <a:xfrm>
            <a:off x="813898" y="6951187"/>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CELLS</a:t>
            </a:r>
            <a:endParaRPr b="1" i="0" sz="700" u="none" cap="none" strike="noStrike">
              <a:solidFill>
                <a:schemeClr val="dk1"/>
              </a:solidFill>
              <a:latin typeface="Arial"/>
              <a:ea typeface="Arial"/>
              <a:cs typeface="Arial"/>
              <a:sym typeface="Arial"/>
            </a:endParaRPr>
          </a:p>
        </p:txBody>
      </p:sp>
      <p:sp>
        <p:nvSpPr>
          <p:cNvPr id="147" name="Google Shape;147;p2"/>
          <p:cNvSpPr txBox="1"/>
          <p:nvPr/>
        </p:nvSpPr>
        <p:spPr>
          <a:xfrm>
            <a:off x="674856" y="8213210"/>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FORCES</a:t>
            </a:r>
            <a:endParaRPr b="1" i="0" sz="700" u="none" cap="none" strike="noStrike">
              <a:solidFill>
                <a:schemeClr val="dk1"/>
              </a:solidFill>
              <a:latin typeface="Arial"/>
              <a:ea typeface="Arial"/>
              <a:cs typeface="Arial"/>
              <a:sym typeface="Arial"/>
            </a:endParaRPr>
          </a:p>
        </p:txBody>
      </p:sp>
      <p:sp>
        <p:nvSpPr>
          <p:cNvPr id="148" name="Google Shape;148;p2"/>
          <p:cNvSpPr txBox="1"/>
          <p:nvPr/>
        </p:nvSpPr>
        <p:spPr>
          <a:xfrm>
            <a:off x="1777574" y="8426225"/>
            <a:ext cx="9828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PARTICLES AND THEIR BEHAVIOUR</a:t>
            </a:r>
            <a:endParaRPr b="1" i="0" sz="700" u="none" cap="none" strike="noStrike">
              <a:solidFill>
                <a:schemeClr val="dk1"/>
              </a:solidFill>
              <a:latin typeface="Arial"/>
              <a:ea typeface="Arial"/>
              <a:cs typeface="Arial"/>
              <a:sym typeface="Arial"/>
            </a:endParaRPr>
          </a:p>
        </p:txBody>
      </p:sp>
      <p:sp>
        <p:nvSpPr>
          <p:cNvPr id="149" name="Google Shape;149;p2"/>
          <p:cNvSpPr txBox="1"/>
          <p:nvPr/>
        </p:nvSpPr>
        <p:spPr>
          <a:xfrm>
            <a:off x="2959081" y="8466324"/>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SCIENCE SKILLS</a:t>
            </a:r>
            <a:endParaRPr b="1" i="0" sz="700" u="none" cap="none" strike="noStrike">
              <a:solidFill>
                <a:schemeClr val="dk1"/>
              </a:solidFill>
              <a:latin typeface="Arial"/>
              <a:ea typeface="Arial"/>
              <a:cs typeface="Arial"/>
              <a:sym typeface="Arial"/>
            </a:endParaRPr>
          </a:p>
        </p:txBody>
      </p:sp>
      <p:sp>
        <p:nvSpPr>
          <p:cNvPr id="150" name="Google Shape;150;p2"/>
          <p:cNvSpPr txBox="1"/>
          <p:nvPr/>
        </p:nvSpPr>
        <p:spPr>
          <a:xfrm>
            <a:off x="3694548" y="2517175"/>
            <a:ext cx="1087200" cy="3078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Full  investigations </a:t>
            </a:r>
            <a:endParaRPr b="0" i="0" sz="1400" u="none" cap="none" strike="noStrike">
              <a:solidFill>
                <a:srgbClr val="000000"/>
              </a:solidFill>
              <a:latin typeface="Arial"/>
              <a:ea typeface="Arial"/>
              <a:cs typeface="Arial"/>
              <a:sym typeface="Arial"/>
            </a:endParaRPr>
          </a:p>
          <a:p>
            <a:pPr indent="-41275" lvl="0" marL="85725" marR="0" rtl="0" algn="l">
              <a:lnSpc>
                <a:spcPct val="100000"/>
              </a:lnSpc>
              <a:spcBef>
                <a:spcPts val="0"/>
              </a:spcBef>
              <a:spcAft>
                <a:spcPts val="0"/>
              </a:spcAft>
              <a:buClr>
                <a:schemeClr val="dk1"/>
              </a:buClr>
              <a:buSzPts val="700"/>
              <a:buFont typeface="Noto Sans Symbols"/>
              <a:buNone/>
            </a:pPr>
            <a:r>
              <a:t/>
            </a:r>
            <a:endParaRPr b="0" i="0" sz="700" u="none" cap="none" strike="noStrike">
              <a:solidFill>
                <a:schemeClr val="dk1"/>
              </a:solidFill>
              <a:latin typeface="Arial"/>
              <a:ea typeface="Arial"/>
              <a:cs typeface="Arial"/>
              <a:sym typeface="Arial"/>
            </a:endParaRPr>
          </a:p>
        </p:txBody>
      </p:sp>
      <p:sp>
        <p:nvSpPr>
          <p:cNvPr id="151" name="Google Shape;151;p2"/>
          <p:cNvSpPr txBox="1"/>
          <p:nvPr/>
        </p:nvSpPr>
        <p:spPr>
          <a:xfrm>
            <a:off x="4553390" y="2523732"/>
            <a:ext cx="1087200" cy="8466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The atmosphere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Sedimentary rocks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Igneous rocks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Metamorphic rocks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Rock cycle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Carbon cycle</a:t>
            </a:r>
            <a:endParaRPr b="0" i="0" sz="700" u="none" cap="none" strike="noStrike">
              <a:solidFill>
                <a:schemeClr val="dk1"/>
              </a:solidFill>
              <a:latin typeface="Arial"/>
              <a:ea typeface="Arial"/>
              <a:cs typeface="Arial"/>
              <a:sym typeface="Arial"/>
            </a:endParaRPr>
          </a:p>
          <a:p>
            <a:pPr indent="-41275" lvl="0" marL="85725" marR="0" rtl="0" algn="l">
              <a:lnSpc>
                <a:spcPct val="100000"/>
              </a:lnSpc>
              <a:spcBef>
                <a:spcPts val="0"/>
              </a:spcBef>
              <a:spcAft>
                <a:spcPts val="0"/>
              </a:spcAft>
              <a:buClr>
                <a:schemeClr val="dk1"/>
              </a:buClr>
              <a:buSzPts val="700"/>
              <a:buFont typeface="Noto Sans Symbols"/>
              <a:buNone/>
            </a:pPr>
            <a:r>
              <a:t/>
            </a:r>
            <a:endParaRPr b="0" i="0" sz="700" u="none" cap="none" strike="noStrike">
              <a:solidFill>
                <a:schemeClr val="dk1"/>
              </a:solidFill>
              <a:latin typeface="Arial"/>
              <a:ea typeface="Arial"/>
              <a:cs typeface="Arial"/>
              <a:sym typeface="Arial"/>
            </a:endParaRPr>
          </a:p>
        </p:txBody>
      </p:sp>
      <p:sp>
        <p:nvSpPr>
          <p:cNvPr id="152" name="Google Shape;152;p2"/>
          <p:cNvSpPr txBox="1"/>
          <p:nvPr/>
        </p:nvSpPr>
        <p:spPr>
          <a:xfrm>
            <a:off x="5475312" y="2515781"/>
            <a:ext cx="1087200" cy="738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Photosynthesis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Leaves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Plant minerals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Chemosynthesis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Respiration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Food webs</a:t>
            </a:r>
            <a:endParaRPr b="0" i="0" sz="700" u="none" cap="none" strike="noStrike">
              <a:solidFill>
                <a:schemeClr val="dk1"/>
              </a:solidFill>
              <a:latin typeface="Arial"/>
              <a:ea typeface="Arial"/>
              <a:cs typeface="Arial"/>
              <a:sym typeface="Arial"/>
            </a:endParaRPr>
          </a:p>
        </p:txBody>
      </p:sp>
      <p:sp>
        <p:nvSpPr>
          <p:cNvPr id="153" name="Google Shape;153;p2"/>
          <p:cNvSpPr txBox="1"/>
          <p:nvPr/>
        </p:nvSpPr>
        <p:spPr>
          <a:xfrm>
            <a:off x="5519770" y="3872521"/>
            <a:ext cx="1087200" cy="738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Speed</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Motion graphs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Pressure in gases.liquids/ solids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Turning forces</a:t>
            </a:r>
            <a:endParaRPr b="0" i="0" sz="700" u="none" cap="none" strike="noStrike">
              <a:solidFill>
                <a:schemeClr val="dk1"/>
              </a:solidFill>
              <a:latin typeface="Arial"/>
              <a:ea typeface="Arial"/>
              <a:cs typeface="Arial"/>
              <a:sym typeface="Arial"/>
            </a:endParaRPr>
          </a:p>
          <a:p>
            <a:pPr indent="-41275" lvl="0" marL="85725" marR="0" rtl="0" algn="l">
              <a:lnSpc>
                <a:spcPct val="100000"/>
              </a:lnSpc>
              <a:spcBef>
                <a:spcPts val="0"/>
              </a:spcBef>
              <a:spcAft>
                <a:spcPts val="0"/>
              </a:spcAft>
              <a:buClr>
                <a:schemeClr val="dk1"/>
              </a:buClr>
              <a:buSzPts val="700"/>
              <a:buFont typeface="Noto Sans Symbols"/>
              <a:buNone/>
            </a:pPr>
            <a:r>
              <a:t/>
            </a:r>
            <a:endParaRPr b="0" i="0" sz="700" u="none" cap="none" strike="noStrike">
              <a:solidFill>
                <a:schemeClr val="dk1"/>
              </a:solidFill>
              <a:latin typeface="Arial"/>
              <a:ea typeface="Arial"/>
              <a:cs typeface="Arial"/>
              <a:sym typeface="Arial"/>
            </a:endParaRPr>
          </a:p>
        </p:txBody>
      </p:sp>
      <p:sp>
        <p:nvSpPr>
          <p:cNvPr id="154" name="Google Shape;154;p2"/>
          <p:cNvSpPr txBox="1"/>
          <p:nvPr/>
        </p:nvSpPr>
        <p:spPr>
          <a:xfrm>
            <a:off x="3724752" y="4130250"/>
            <a:ext cx="933300" cy="738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Metals </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Metal displacement</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Ceramics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Polymers</a:t>
            </a:r>
            <a:endParaRPr b="0" i="0" sz="700" u="none" cap="none" strike="noStrike">
              <a:solidFill>
                <a:schemeClr val="dk1"/>
              </a:solidFill>
              <a:latin typeface="Arial"/>
              <a:ea typeface="Arial"/>
              <a:cs typeface="Arial"/>
              <a:sym typeface="Arial"/>
            </a:endParaRPr>
          </a:p>
          <a:p>
            <a:pPr indent="-41275" lvl="0" marL="85725" marR="0" rtl="0" algn="l">
              <a:lnSpc>
                <a:spcPct val="100000"/>
              </a:lnSpc>
              <a:spcBef>
                <a:spcPts val="0"/>
              </a:spcBef>
              <a:spcAft>
                <a:spcPts val="0"/>
              </a:spcAft>
              <a:buClr>
                <a:schemeClr val="dk1"/>
              </a:buClr>
              <a:buSzPts val="700"/>
              <a:buFont typeface="Noto Sans Symbols"/>
              <a:buNone/>
            </a:pPr>
            <a:r>
              <a:t/>
            </a:r>
            <a:endParaRPr b="0" i="0" sz="700" u="none" cap="none" strike="noStrike">
              <a:solidFill>
                <a:schemeClr val="dk1"/>
              </a:solidFill>
              <a:latin typeface="Arial"/>
              <a:ea typeface="Arial"/>
              <a:cs typeface="Arial"/>
              <a:sym typeface="Arial"/>
            </a:endParaRPr>
          </a:p>
        </p:txBody>
      </p:sp>
      <p:sp>
        <p:nvSpPr>
          <p:cNvPr id="155" name="Google Shape;155;p2"/>
          <p:cNvSpPr txBox="1"/>
          <p:nvPr/>
        </p:nvSpPr>
        <p:spPr>
          <a:xfrm>
            <a:off x="2949350" y="4332425"/>
            <a:ext cx="7998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Competition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Variation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Natural selection</a:t>
            </a:r>
            <a:endParaRPr b="0" i="0" sz="700" u="none" cap="none" strike="noStrike">
              <a:solidFill>
                <a:schemeClr val="dk1"/>
              </a:solidFill>
              <a:latin typeface="Arial"/>
              <a:ea typeface="Arial"/>
              <a:cs typeface="Arial"/>
              <a:sym typeface="Arial"/>
            </a:endParaRPr>
          </a:p>
        </p:txBody>
      </p:sp>
      <p:sp>
        <p:nvSpPr>
          <p:cNvPr id="156" name="Google Shape;156;p2"/>
          <p:cNvSpPr txBox="1"/>
          <p:nvPr/>
        </p:nvSpPr>
        <p:spPr>
          <a:xfrm>
            <a:off x="2077169" y="4175381"/>
            <a:ext cx="978000" cy="4155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Mixtures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Solutions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Solubility</a:t>
            </a:r>
            <a:endParaRPr b="0" i="0" sz="700" u="none" cap="none" strike="noStrike">
              <a:solidFill>
                <a:schemeClr val="dk1"/>
              </a:solidFill>
              <a:latin typeface="Arial"/>
              <a:ea typeface="Arial"/>
              <a:cs typeface="Arial"/>
              <a:sym typeface="Arial"/>
            </a:endParaRPr>
          </a:p>
        </p:txBody>
      </p:sp>
      <p:sp>
        <p:nvSpPr>
          <p:cNvPr id="157" name="Google Shape;157;p2"/>
          <p:cNvSpPr txBox="1"/>
          <p:nvPr/>
        </p:nvSpPr>
        <p:spPr>
          <a:xfrm>
            <a:off x="376797" y="4181283"/>
            <a:ext cx="1087200" cy="738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Nutrients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Food tests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Digestive system</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Drugs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Alcohol</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Smoking</a:t>
            </a:r>
            <a:endParaRPr b="0" i="0" sz="700" u="none" cap="none" strike="noStrike">
              <a:solidFill>
                <a:schemeClr val="dk1"/>
              </a:solidFill>
              <a:latin typeface="Arial"/>
              <a:ea typeface="Arial"/>
              <a:cs typeface="Arial"/>
              <a:sym typeface="Arial"/>
            </a:endParaRPr>
          </a:p>
        </p:txBody>
      </p:sp>
      <p:sp>
        <p:nvSpPr>
          <p:cNvPr id="158" name="Google Shape;158;p2"/>
          <p:cNvSpPr txBox="1"/>
          <p:nvPr/>
        </p:nvSpPr>
        <p:spPr>
          <a:xfrm>
            <a:off x="353554" y="5370066"/>
            <a:ext cx="10872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Metals and non metals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Groups and periods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Elements of groups 1, 7, 0.</a:t>
            </a:r>
            <a:endParaRPr b="0" i="0" sz="700" u="none" cap="none" strike="noStrike">
              <a:solidFill>
                <a:schemeClr val="dk1"/>
              </a:solidFill>
              <a:latin typeface="Arial"/>
              <a:ea typeface="Arial"/>
              <a:cs typeface="Arial"/>
              <a:sym typeface="Arial"/>
            </a:endParaRPr>
          </a:p>
        </p:txBody>
      </p:sp>
      <p:sp>
        <p:nvSpPr>
          <p:cNvPr id="159" name="Google Shape;159;p2"/>
          <p:cNvSpPr txBox="1"/>
          <p:nvPr/>
        </p:nvSpPr>
        <p:spPr>
          <a:xfrm>
            <a:off x="2708697" y="5512157"/>
            <a:ext cx="10872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Solar system</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Earth</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Moon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The night sky</a:t>
            </a:r>
            <a:endParaRPr b="0" i="0" sz="700" u="none" cap="none" strike="noStrike">
              <a:solidFill>
                <a:schemeClr val="dk1"/>
              </a:solidFill>
              <a:latin typeface="Arial"/>
              <a:ea typeface="Arial"/>
              <a:cs typeface="Arial"/>
              <a:sym typeface="Arial"/>
            </a:endParaRPr>
          </a:p>
        </p:txBody>
      </p:sp>
      <p:sp>
        <p:nvSpPr>
          <p:cNvPr id="160" name="Google Shape;160;p2"/>
          <p:cNvSpPr txBox="1"/>
          <p:nvPr/>
        </p:nvSpPr>
        <p:spPr>
          <a:xfrm>
            <a:off x="3478458" y="5664556"/>
            <a:ext cx="10872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Word equations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Burning fuels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Conservation of mass</a:t>
            </a:r>
            <a:endParaRPr b="0" i="0" sz="700" u="none" cap="none" strike="noStrike">
              <a:solidFill>
                <a:schemeClr val="dk1"/>
              </a:solidFill>
              <a:latin typeface="Arial"/>
              <a:ea typeface="Arial"/>
              <a:cs typeface="Arial"/>
              <a:sym typeface="Arial"/>
            </a:endParaRPr>
          </a:p>
        </p:txBody>
      </p:sp>
      <p:sp>
        <p:nvSpPr>
          <p:cNvPr id="161" name="Google Shape;161;p2"/>
          <p:cNvSpPr txBox="1"/>
          <p:nvPr/>
        </p:nvSpPr>
        <p:spPr>
          <a:xfrm>
            <a:off x="4370802" y="5596219"/>
            <a:ext cx="10872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Adolescence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Reproductive systems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Development of fetus</a:t>
            </a:r>
            <a:endParaRPr b="0" i="0" sz="700" u="none" cap="none" strike="noStrike">
              <a:solidFill>
                <a:schemeClr val="dk1"/>
              </a:solidFill>
              <a:latin typeface="Arial"/>
              <a:ea typeface="Arial"/>
              <a:cs typeface="Arial"/>
              <a:sym typeface="Arial"/>
            </a:endParaRPr>
          </a:p>
        </p:txBody>
      </p:sp>
      <p:sp>
        <p:nvSpPr>
          <p:cNvPr id="162" name="Google Shape;162;p2"/>
          <p:cNvSpPr txBox="1"/>
          <p:nvPr/>
        </p:nvSpPr>
        <p:spPr>
          <a:xfrm>
            <a:off x="5176433" y="5741004"/>
            <a:ext cx="10872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Waves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Sound and energy</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Loudness and pitch</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Detecting sound</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Ultrasound</a:t>
            </a:r>
            <a:endParaRPr b="0" i="0" sz="700" u="none" cap="none" strike="noStrike">
              <a:solidFill>
                <a:schemeClr val="dk1"/>
              </a:solidFill>
              <a:latin typeface="Arial"/>
              <a:ea typeface="Arial"/>
              <a:cs typeface="Arial"/>
              <a:sym typeface="Arial"/>
            </a:endParaRPr>
          </a:p>
        </p:txBody>
      </p:sp>
      <p:sp>
        <p:nvSpPr>
          <p:cNvPr id="163" name="Google Shape;163;p2"/>
          <p:cNvSpPr txBox="1"/>
          <p:nvPr/>
        </p:nvSpPr>
        <p:spPr>
          <a:xfrm>
            <a:off x="5214432" y="7235082"/>
            <a:ext cx="10872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Acids and alkalis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pH and indicators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Neutralisation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Making salts</a:t>
            </a:r>
            <a:endParaRPr b="0" i="0" sz="700" u="none" cap="none" strike="noStrike">
              <a:solidFill>
                <a:schemeClr val="dk1"/>
              </a:solidFill>
              <a:latin typeface="Arial"/>
              <a:ea typeface="Arial"/>
              <a:cs typeface="Arial"/>
              <a:sym typeface="Arial"/>
            </a:endParaRPr>
          </a:p>
        </p:txBody>
      </p:sp>
      <p:sp>
        <p:nvSpPr>
          <p:cNvPr id="164" name="Google Shape;164;p2"/>
          <p:cNvSpPr txBox="1"/>
          <p:nvPr/>
        </p:nvSpPr>
        <p:spPr>
          <a:xfrm>
            <a:off x="4155359" y="7303660"/>
            <a:ext cx="10872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Levels organisation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Breathing</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Skeleton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Muscles</a:t>
            </a:r>
            <a:endParaRPr b="0" i="0" sz="700" u="none" cap="none" strike="noStrike">
              <a:solidFill>
                <a:schemeClr val="dk1"/>
              </a:solidFill>
              <a:latin typeface="Arial"/>
              <a:ea typeface="Arial"/>
              <a:cs typeface="Arial"/>
              <a:sym typeface="Arial"/>
            </a:endParaRPr>
          </a:p>
        </p:txBody>
      </p:sp>
      <p:sp>
        <p:nvSpPr>
          <p:cNvPr id="165" name="Google Shape;165;p2"/>
          <p:cNvSpPr txBox="1"/>
          <p:nvPr/>
        </p:nvSpPr>
        <p:spPr>
          <a:xfrm>
            <a:off x="2835524" y="7189344"/>
            <a:ext cx="10872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Light</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Reflection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Refraction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The eye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Colour </a:t>
            </a:r>
            <a:endParaRPr b="0" i="0" sz="700" u="none" cap="none" strike="noStrike">
              <a:solidFill>
                <a:schemeClr val="dk1"/>
              </a:solidFill>
              <a:latin typeface="Arial"/>
              <a:ea typeface="Arial"/>
              <a:cs typeface="Arial"/>
              <a:sym typeface="Arial"/>
            </a:endParaRPr>
          </a:p>
        </p:txBody>
      </p:sp>
      <p:sp>
        <p:nvSpPr>
          <p:cNvPr id="166" name="Google Shape;166;p2"/>
          <p:cNvSpPr txBox="1"/>
          <p:nvPr/>
        </p:nvSpPr>
        <p:spPr>
          <a:xfrm>
            <a:off x="1693230" y="7408552"/>
            <a:ext cx="1087200" cy="4155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Elements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Compounds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Atoms</a:t>
            </a:r>
            <a:endParaRPr b="0" i="0" sz="700" u="none" cap="none" strike="noStrike">
              <a:solidFill>
                <a:schemeClr val="dk1"/>
              </a:solidFill>
              <a:latin typeface="Arial"/>
              <a:ea typeface="Arial"/>
              <a:cs typeface="Arial"/>
              <a:sym typeface="Arial"/>
            </a:endParaRPr>
          </a:p>
        </p:txBody>
      </p:sp>
      <p:sp>
        <p:nvSpPr>
          <p:cNvPr id="167" name="Google Shape;167;p2"/>
          <p:cNvSpPr txBox="1"/>
          <p:nvPr/>
        </p:nvSpPr>
        <p:spPr>
          <a:xfrm>
            <a:off x="678888" y="7180490"/>
            <a:ext cx="1087200" cy="8466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Plant and animal cells.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Observing cells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Movement of substances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Unicellular organisms. </a:t>
            </a:r>
            <a:endParaRPr b="0" i="0" sz="700" u="none" cap="none" strike="noStrike">
              <a:solidFill>
                <a:schemeClr val="dk1"/>
              </a:solidFill>
              <a:latin typeface="Arial"/>
              <a:ea typeface="Arial"/>
              <a:cs typeface="Arial"/>
              <a:sym typeface="Arial"/>
            </a:endParaRPr>
          </a:p>
        </p:txBody>
      </p:sp>
      <p:sp>
        <p:nvSpPr>
          <p:cNvPr id="168" name="Google Shape;168;p2"/>
          <p:cNvSpPr txBox="1"/>
          <p:nvPr/>
        </p:nvSpPr>
        <p:spPr>
          <a:xfrm>
            <a:off x="682129" y="8395660"/>
            <a:ext cx="1087200" cy="8466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Types forces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Squashing and stretching</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Drag and friction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Balanced and unbalanced forces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Non contact forces.</a:t>
            </a:r>
            <a:endParaRPr b="0" i="0" sz="700" u="none" cap="none" strike="noStrike">
              <a:solidFill>
                <a:schemeClr val="dk1"/>
              </a:solidFill>
              <a:latin typeface="Arial"/>
              <a:ea typeface="Arial"/>
              <a:cs typeface="Arial"/>
              <a:sym typeface="Arial"/>
            </a:endParaRPr>
          </a:p>
        </p:txBody>
      </p:sp>
      <p:sp>
        <p:nvSpPr>
          <p:cNvPr id="169" name="Google Shape;169;p2"/>
          <p:cNvSpPr txBox="1"/>
          <p:nvPr/>
        </p:nvSpPr>
        <p:spPr>
          <a:xfrm>
            <a:off x="1766391" y="8879588"/>
            <a:ext cx="10872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States of matter</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Particle model</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Changes state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Gas pressure</a:t>
            </a:r>
            <a:endParaRPr b="0" i="0" sz="700" u="none" cap="none" strike="noStrike">
              <a:solidFill>
                <a:schemeClr val="dk1"/>
              </a:solidFill>
              <a:latin typeface="Arial"/>
              <a:ea typeface="Arial"/>
              <a:cs typeface="Arial"/>
              <a:sym typeface="Arial"/>
            </a:endParaRPr>
          </a:p>
        </p:txBody>
      </p:sp>
      <p:sp>
        <p:nvSpPr>
          <p:cNvPr id="170" name="Google Shape;170;p2"/>
          <p:cNvSpPr txBox="1"/>
          <p:nvPr/>
        </p:nvSpPr>
        <p:spPr>
          <a:xfrm>
            <a:off x="2913603" y="8692902"/>
            <a:ext cx="1087200" cy="738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Using a bunsen burner safely.</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Variables.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Hazards and risks.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Graphs and conclusion.</a:t>
            </a:r>
            <a:endParaRPr b="0" i="0" sz="700" u="none" cap="none" strike="noStrike">
              <a:solidFill>
                <a:schemeClr val="dk1"/>
              </a:solidFill>
              <a:latin typeface="Arial"/>
              <a:ea typeface="Arial"/>
              <a:cs typeface="Arial"/>
              <a:sym typeface="Arial"/>
            </a:endParaRPr>
          </a:p>
        </p:txBody>
      </p:sp>
      <p:sp>
        <p:nvSpPr>
          <p:cNvPr id="171" name="Google Shape;171;p2"/>
          <p:cNvSpPr txBox="1"/>
          <p:nvPr/>
        </p:nvSpPr>
        <p:spPr>
          <a:xfrm>
            <a:off x="1034353" y="45625"/>
            <a:ext cx="4829991"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KS3 SCIENCE CURRICULUM MAP</a:t>
            </a:r>
            <a:endParaRPr b="0" i="0" sz="1400" u="none" cap="none" strike="noStrike">
              <a:solidFill>
                <a:srgbClr val="000000"/>
              </a:solidFill>
              <a:latin typeface="Arial"/>
              <a:ea typeface="Arial"/>
              <a:cs typeface="Arial"/>
              <a:sym typeface="Arial"/>
            </a:endParaRPr>
          </a:p>
        </p:txBody>
      </p:sp>
      <p:grpSp>
        <p:nvGrpSpPr>
          <p:cNvPr id="172" name="Google Shape;172;p2"/>
          <p:cNvGrpSpPr/>
          <p:nvPr/>
        </p:nvGrpSpPr>
        <p:grpSpPr>
          <a:xfrm>
            <a:off x="2184583" y="5446948"/>
            <a:ext cx="541687" cy="517841"/>
            <a:chOff x="3847275" y="6773926"/>
            <a:chExt cx="952500" cy="942900"/>
          </a:xfrm>
        </p:grpSpPr>
        <p:sp>
          <p:nvSpPr>
            <p:cNvPr id="173" name="Google Shape;173;p2"/>
            <p:cNvSpPr/>
            <p:nvPr/>
          </p:nvSpPr>
          <p:spPr>
            <a:xfrm>
              <a:off x="3847275" y="6773926"/>
              <a:ext cx="952500" cy="942900"/>
            </a:xfrm>
            <a:prstGeom prst="ellipse">
              <a:avLst/>
            </a:prstGeom>
            <a:solidFill>
              <a:srgbClr val="FFD966"/>
            </a:solidFill>
            <a:ln cap="flat" cmpd="sng" w="762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he Foregen Rough One Regular" id="174" name="Google Shape;174;p2"/>
            <p:cNvPicPr preferRelativeResize="0"/>
            <p:nvPr/>
          </p:nvPicPr>
          <p:blipFill rotWithShape="1">
            <a:blip r:embed="rId6">
              <a:alphaModFix/>
            </a:blip>
            <a:srcRect b="0" l="0" r="0" t="0"/>
            <a:stretch/>
          </p:blipFill>
          <p:spPr>
            <a:xfrm>
              <a:off x="4161418" y="7177374"/>
              <a:ext cx="324212" cy="401658"/>
            </a:xfrm>
            <a:prstGeom prst="rect">
              <a:avLst/>
            </a:prstGeom>
            <a:noFill/>
            <a:ln>
              <a:noFill/>
            </a:ln>
          </p:spPr>
        </p:pic>
        <p:pic>
          <p:nvPicPr>
            <p:cNvPr descr="The Foregen Rough One Regular" id="175" name="Google Shape;175;p2"/>
            <p:cNvPicPr preferRelativeResize="0"/>
            <p:nvPr/>
          </p:nvPicPr>
          <p:blipFill rotWithShape="1">
            <a:blip r:embed="rId7">
              <a:alphaModFix/>
            </a:blip>
            <a:srcRect b="0" l="0" r="0" t="0"/>
            <a:stretch/>
          </p:blipFill>
          <p:spPr>
            <a:xfrm>
              <a:off x="4069903" y="6966492"/>
              <a:ext cx="494393" cy="202961"/>
            </a:xfrm>
            <a:prstGeom prst="rect">
              <a:avLst/>
            </a:prstGeom>
            <a:noFill/>
            <a:ln>
              <a:noFill/>
            </a:ln>
          </p:spPr>
        </p:pic>
      </p:grpSp>
      <p:sp>
        <p:nvSpPr>
          <p:cNvPr id="176" name="Google Shape;176;p2"/>
          <p:cNvSpPr txBox="1"/>
          <p:nvPr/>
        </p:nvSpPr>
        <p:spPr>
          <a:xfrm>
            <a:off x="1363192" y="5637079"/>
            <a:ext cx="10872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Designing experiments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Hazards and risks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Conclusions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Evaluations</a:t>
            </a:r>
            <a:endParaRPr b="0" i="0" sz="700" u="none" cap="none" strike="noStrike">
              <a:solidFill>
                <a:schemeClr val="dk1"/>
              </a:solidFill>
              <a:latin typeface="Arial"/>
              <a:ea typeface="Arial"/>
              <a:cs typeface="Arial"/>
              <a:sym typeface="Arial"/>
            </a:endParaRPr>
          </a:p>
        </p:txBody>
      </p:sp>
      <p:sp>
        <p:nvSpPr>
          <p:cNvPr id="177" name="Google Shape;177;p2"/>
          <p:cNvSpPr txBox="1"/>
          <p:nvPr/>
        </p:nvSpPr>
        <p:spPr>
          <a:xfrm>
            <a:off x="3688720" y="3864501"/>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ACIDS AND METALS</a:t>
            </a:r>
            <a:endParaRPr b="1" i="0" sz="700" u="none" cap="none" strike="noStrike">
              <a:solidFill>
                <a:schemeClr val="dk1"/>
              </a:solidFill>
              <a:latin typeface="Arial"/>
              <a:ea typeface="Arial"/>
              <a:cs typeface="Arial"/>
              <a:sym typeface="Arial"/>
            </a:endParaRPr>
          </a:p>
        </p:txBody>
      </p:sp>
      <p:grpSp>
        <p:nvGrpSpPr>
          <p:cNvPr id="178" name="Google Shape;178;p2"/>
          <p:cNvGrpSpPr/>
          <p:nvPr/>
        </p:nvGrpSpPr>
        <p:grpSpPr>
          <a:xfrm>
            <a:off x="3059452" y="2437910"/>
            <a:ext cx="621411" cy="645604"/>
            <a:chOff x="1546509" y="5298971"/>
            <a:chExt cx="952500" cy="942900"/>
          </a:xfrm>
        </p:grpSpPr>
        <p:sp>
          <p:nvSpPr>
            <p:cNvPr id="179" name="Google Shape;179;p2"/>
            <p:cNvSpPr/>
            <p:nvPr/>
          </p:nvSpPr>
          <p:spPr>
            <a:xfrm>
              <a:off x="1546509" y="5298971"/>
              <a:ext cx="952500" cy="942900"/>
            </a:xfrm>
            <a:prstGeom prst="ellipse">
              <a:avLst/>
            </a:prstGeom>
            <a:solidFill>
              <a:srgbClr val="FFD966"/>
            </a:solidFill>
            <a:ln cap="flat" cmpd="sng" w="762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he Foregen Rough One Regular" id="180" name="Google Shape;180;p2"/>
            <p:cNvPicPr preferRelativeResize="0"/>
            <p:nvPr/>
          </p:nvPicPr>
          <p:blipFill rotWithShape="1">
            <a:blip r:embed="rId8">
              <a:alphaModFix/>
            </a:blip>
            <a:srcRect b="0" l="0" r="0" t="0"/>
            <a:stretch/>
          </p:blipFill>
          <p:spPr>
            <a:xfrm>
              <a:off x="1912695" y="5769197"/>
              <a:ext cx="219075" cy="361951"/>
            </a:xfrm>
            <a:prstGeom prst="rect">
              <a:avLst/>
            </a:prstGeom>
            <a:noFill/>
            <a:ln>
              <a:noFill/>
            </a:ln>
          </p:spPr>
        </p:pic>
        <p:pic>
          <p:nvPicPr>
            <p:cNvPr descr="The Foregen Rough One Regular" id="181" name="Google Shape;181;p2"/>
            <p:cNvPicPr preferRelativeResize="0"/>
            <p:nvPr/>
          </p:nvPicPr>
          <p:blipFill rotWithShape="1">
            <a:blip r:embed="rId9">
              <a:alphaModFix/>
            </a:blip>
            <a:srcRect b="0" l="0" r="0" t="0"/>
            <a:stretch/>
          </p:blipFill>
          <p:spPr>
            <a:xfrm>
              <a:off x="1757420" y="5507287"/>
              <a:ext cx="494393" cy="202961"/>
            </a:xfrm>
            <a:prstGeom prst="rect">
              <a:avLst/>
            </a:prstGeom>
            <a:noFill/>
            <a:ln>
              <a:noFill/>
            </a:ln>
          </p:spPr>
        </p:pic>
      </p:grpSp>
      <p:pic>
        <p:nvPicPr>
          <p:cNvPr id="182" name="Google Shape;182;p2"/>
          <p:cNvPicPr preferRelativeResize="0"/>
          <p:nvPr/>
        </p:nvPicPr>
        <p:blipFill rotWithShape="1">
          <a:blip r:embed="rId10">
            <a:alphaModFix/>
          </a:blip>
          <a:srcRect b="38469" l="76606" r="18172" t="41262"/>
          <a:stretch/>
        </p:blipFill>
        <p:spPr>
          <a:xfrm>
            <a:off x="-78850" y="-25200"/>
            <a:ext cx="723026" cy="850300"/>
          </a:xfrm>
          <a:prstGeom prst="rect">
            <a:avLst/>
          </a:prstGeom>
          <a:noFill/>
          <a:ln>
            <a:noFill/>
          </a:ln>
        </p:spPr>
      </p:pic>
      <p:sp>
        <p:nvSpPr>
          <p:cNvPr id="183" name="Google Shape;183;p2"/>
          <p:cNvSpPr txBox="1"/>
          <p:nvPr/>
        </p:nvSpPr>
        <p:spPr>
          <a:xfrm>
            <a:off x="1247694" y="4055206"/>
            <a:ext cx="9780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Food and fuels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Temperature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Energy transfer</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Energy resources</a:t>
            </a:r>
            <a:endParaRPr b="0" i="0" sz="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p:txBody>
      </p:sp>
      <p:sp>
        <p:nvSpPr>
          <p:cNvPr id="184" name="Google Shape;184;p2"/>
          <p:cNvSpPr txBox="1"/>
          <p:nvPr/>
        </p:nvSpPr>
        <p:spPr>
          <a:xfrm>
            <a:off x="4618824" y="4291150"/>
            <a:ext cx="8820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Circuits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Resistance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Magnetism</a:t>
            </a:r>
            <a:endParaRPr b="0" i="0" sz="700" u="none" cap="none" strike="noStrike">
              <a:solidFill>
                <a:schemeClr val="dk1"/>
              </a:solidFill>
              <a:latin typeface="Arial"/>
              <a:ea typeface="Arial"/>
              <a:cs typeface="Arial"/>
              <a:sym typeface="Arial"/>
            </a:endParaRPr>
          </a:p>
          <a:p>
            <a:pPr indent="-41275" lvl="0" marL="85725" marR="0" rtl="0" algn="l">
              <a:lnSpc>
                <a:spcPct val="100000"/>
              </a:lnSpc>
              <a:spcBef>
                <a:spcPts val="0"/>
              </a:spcBef>
              <a:spcAft>
                <a:spcPts val="0"/>
              </a:spcAft>
              <a:buClr>
                <a:schemeClr val="dk1"/>
              </a:buClr>
              <a:buSzPts val="700"/>
              <a:buFont typeface="Noto Sans Symbols"/>
              <a:buNone/>
            </a:pPr>
            <a:r>
              <a:t/>
            </a:r>
            <a:endParaRPr b="0" i="0" sz="700" u="none" cap="none" strike="noStrike">
              <a:solidFill>
                <a:schemeClr val="dk1"/>
              </a:solidFill>
              <a:latin typeface="Arial"/>
              <a:ea typeface="Arial"/>
              <a:cs typeface="Arial"/>
              <a:sym typeface="Arial"/>
            </a:endParaRPr>
          </a:p>
        </p:txBody>
      </p:sp>
      <p:cxnSp>
        <p:nvCxnSpPr>
          <p:cNvPr id="185" name="Google Shape;185;p2"/>
          <p:cNvCxnSpPr/>
          <p:nvPr/>
        </p:nvCxnSpPr>
        <p:spPr>
          <a:xfrm rot="10800000">
            <a:off x="1894423" y="2220986"/>
            <a:ext cx="8400" cy="965100"/>
          </a:xfrm>
          <a:prstGeom prst="straightConnector1">
            <a:avLst/>
          </a:prstGeom>
          <a:noFill/>
          <a:ln cap="flat" cmpd="sng" w="19050">
            <a:solidFill>
              <a:schemeClr val="lt1"/>
            </a:solidFill>
            <a:prstDash val="solid"/>
            <a:miter lim="800000"/>
            <a:headEnd len="sm" w="sm" type="none"/>
            <a:tailEnd len="sm" w="sm" type="none"/>
          </a:ln>
        </p:spPr>
      </p:cxnSp>
      <p:cxnSp>
        <p:nvCxnSpPr>
          <p:cNvPr id="186" name="Google Shape;186;p2"/>
          <p:cNvCxnSpPr/>
          <p:nvPr/>
        </p:nvCxnSpPr>
        <p:spPr>
          <a:xfrm rot="10800000">
            <a:off x="2993994" y="861675"/>
            <a:ext cx="8400" cy="965100"/>
          </a:xfrm>
          <a:prstGeom prst="straightConnector1">
            <a:avLst/>
          </a:prstGeom>
          <a:noFill/>
          <a:ln cap="flat" cmpd="sng" w="19050">
            <a:solidFill>
              <a:schemeClr val="lt1"/>
            </a:solidFill>
            <a:prstDash val="solid"/>
            <a:miter lim="800000"/>
            <a:headEnd len="sm" w="sm" type="none"/>
            <a:tailEnd len="sm" w="sm" type="none"/>
          </a:ln>
        </p:spPr>
      </p:cxnSp>
      <p:cxnSp>
        <p:nvCxnSpPr>
          <p:cNvPr id="187" name="Google Shape;187;p2"/>
          <p:cNvCxnSpPr/>
          <p:nvPr/>
        </p:nvCxnSpPr>
        <p:spPr>
          <a:xfrm rot="10800000">
            <a:off x="3984594" y="813738"/>
            <a:ext cx="8400" cy="965100"/>
          </a:xfrm>
          <a:prstGeom prst="straightConnector1">
            <a:avLst/>
          </a:prstGeom>
          <a:noFill/>
          <a:ln cap="flat" cmpd="sng" w="19050">
            <a:solidFill>
              <a:schemeClr val="lt1"/>
            </a:solidFill>
            <a:prstDash val="solid"/>
            <a:miter lim="800000"/>
            <a:headEnd len="sm" w="sm" type="none"/>
            <a:tailEnd len="sm" w="sm" type="none"/>
          </a:ln>
        </p:spPr>
      </p:cxnSp>
      <p:cxnSp>
        <p:nvCxnSpPr>
          <p:cNvPr id="188" name="Google Shape;188;p2"/>
          <p:cNvCxnSpPr/>
          <p:nvPr/>
        </p:nvCxnSpPr>
        <p:spPr>
          <a:xfrm rot="10800000">
            <a:off x="4985106" y="840350"/>
            <a:ext cx="8400" cy="965100"/>
          </a:xfrm>
          <a:prstGeom prst="straightConnector1">
            <a:avLst/>
          </a:prstGeom>
          <a:noFill/>
          <a:ln cap="flat" cmpd="sng" w="19050">
            <a:solidFill>
              <a:schemeClr val="lt1"/>
            </a:solidFill>
            <a:prstDash val="solid"/>
            <a:miter lim="800000"/>
            <a:headEnd len="sm" w="sm" type="none"/>
            <a:tailEnd len="sm" w="sm" type="none"/>
          </a:ln>
        </p:spPr>
      </p:cxnSp>
      <p:sp>
        <p:nvSpPr>
          <p:cNvPr id="189" name="Google Shape;189;p2"/>
          <p:cNvSpPr txBox="1"/>
          <p:nvPr/>
        </p:nvSpPr>
        <p:spPr>
          <a:xfrm>
            <a:off x="932194" y="2627443"/>
            <a:ext cx="9780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States of matter</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Mixtures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Filtration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Distillation</a:t>
            </a:r>
            <a:endParaRPr b="0" i="0" sz="700" u="none" cap="none" strike="noStrike">
              <a:solidFill>
                <a:schemeClr val="dk1"/>
              </a:solidFill>
              <a:latin typeface="Arial"/>
              <a:ea typeface="Arial"/>
              <a:cs typeface="Arial"/>
              <a:sym typeface="Arial"/>
            </a:endParaRPr>
          </a:p>
        </p:txBody>
      </p:sp>
      <p:sp>
        <p:nvSpPr>
          <p:cNvPr id="190" name="Google Shape;190;p2"/>
          <p:cNvSpPr txBox="1"/>
          <p:nvPr/>
        </p:nvSpPr>
        <p:spPr>
          <a:xfrm>
            <a:off x="1876579" y="2421716"/>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CELLS AND ENZYMES</a:t>
            </a:r>
            <a:endParaRPr b="1" i="0" sz="700" u="none" cap="none" strike="noStrike">
              <a:solidFill>
                <a:schemeClr val="dk1"/>
              </a:solidFill>
              <a:latin typeface="Arial"/>
              <a:ea typeface="Arial"/>
              <a:cs typeface="Arial"/>
              <a:sym typeface="Arial"/>
            </a:endParaRPr>
          </a:p>
        </p:txBody>
      </p:sp>
      <p:sp>
        <p:nvSpPr>
          <p:cNvPr id="191" name="Google Shape;191;p2"/>
          <p:cNvSpPr txBox="1"/>
          <p:nvPr/>
        </p:nvSpPr>
        <p:spPr>
          <a:xfrm>
            <a:off x="967592" y="2416341"/>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SEPARATING TECHNIQUES</a:t>
            </a:r>
            <a:endParaRPr b="1" i="0" sz="700" u="none" cap="none" strike="noStrike">
              <a:solidFill>
                <a:schemeClr val="dk1"/>
              </a:solidFill>
              <a:latin typeface="Arial"/>
              <a:ea typeface="Arial"/>
              <a:cs typeface="Arial"/>
              <a:sym typeface="Arial"/>
            </a:endParaRPr>
          </a:p>
        </p:txBody>
      </p:sp>
      <p:sp>
        <p:nvSpPr>
          <p:cNvPr id="192" name="Google Shape;192;p2"/>
          <p:cNvSpPr txBox="1"/>
          <p:nvPr/>
        </p:nvSpPr>
        <p:spPr>
          <a:xfrm>
            <a:off x="75142" y="2022041"/>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MOTION AND FORCES</a:t>
            </a:r>
            <a:endParaRPr b="1" i="0" sz="700" u="none" cap="none" strike="noStrike">
              <a:solidFill>
                <a:schemeClr val="dk1"/>
              </a:solidFill>
              <a:latin typeface="Arial"/>
              <a:ea typeface="Arial"/>
              <a:cs typeface="Arial"/>
              <a:sym typeface="Arial"/>
            </a:endParaRPr>
          </a:p>
        </p:txBody>
      </p:sp>
      <p:sp>
        <p:nvSpPr>
          <p:cNvPr id="193" name="Google Shape;193;p2"/>
          <p:cNvSpPr txBox="1"/>
          <p:nvPr/>
        </p:nvSpPr>
        <p:spPr>
          <a:xfrm>
            <a:off x="75142" y="885041"/>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GB" sz="800">
                <a:solidFill>
                  <a:schemeClr val="dk1"/>
                </a:solidFill>
              </a:rPr>
              <a:t>Plants</a:t>
            </a:r>
            <a:endParaRPr b="1" i="0" sz="700" u="none" cap="none" strike="noStrike">
              <a:solidFill>
                <a:schemeClr val="dk1"/>
              </a:solidFill>
              <a:latin typeface="Arial"/>
              <a:ea typeface="Arial"/>
              <a:cs typeface="Arial"/>
              <a:sym typeface="Arial"/>
            </a:endParaRPr>
          </a:p>
        </p:txBody>
      </p:sp>
      <p:sp>
        <p:nvSpPr>
          <p:cNvPr id="194" name="Google Shape;194;p2"/>
          <p:cNvSpPr txBox="1"/>
          <p:nvPr/>
        </p:nvSpPr>
        <p:spPr>
          <a:xfrm>
            <a:off x="1053604" y="885041"/>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PERIODIC TABLE</a:t>
            </a:r>
            <a:endParaRPr b="1" i="0" sz="700" u="none" cap="none" strike="noStrike">
              <a:solidFill>
                <a:schemeClr val="dk1"/>
              </a:solidFill>
              <a:latin typeface="Arial"/>
              <a:ea typeface="Arial"/>
              <a:cs typeface="Arial"/>
              <a:sym typeface="Arial"/>
            </a:endParaRPr>
          </a:p>
        </p:txBody>
      </p:sp>
      <p:sp>
        <p:nvSpPr>
          <p:cNvPr id="195" name="Google Shape;195;p2"/>
          <p:cNvSpPr txBox="1"/>
          <p:nvPr/>
        </p:nvSpPr>
        <p:spPr>
          <a:xfrm>
            <a:off x="2061904" y="894941"/>
            <a:ext cx="882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ENERGY</a:t>
            </a:r>
            <a:endParaRPr b="1" i="0" sz="700" u="none" cap="none" strike="noStrike">
              <a:solidFill>
                <a:schemeClr val="dk1"/>
              </a:solidFill>
              <a:latin typeface="Arial"/>
              <a:ea typeface="Arial"/>
              <a:cs typeface="Arial"/>
              <a:sym typeface="Arial"/>
            </a:endParaRPr>
          </a:p>
        </p:txBody>
      </p:sp>
      <p:sp>
        <p:nvSpPr>
          <p:cNvPr id="196" name="Google Shape;196;p2"/>
          <p:cNvSpPr txBox="1"/>
          <p:nvPr/>
        </p:nvSpPr>
        <p:spPr>
          <a:xfrm>
            <a:off x="3052504" y="856916"/>
            <a:ext cx="88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GB" sz="800">
                <a:solidFill>
                  <a:schemeClr val="dk1"/>
                </a:solidFill>
              </a:rPr>
              <a:t>Ecosystems and respiration</a:t>
            </a:r>
            <a:endParaRPr b="1" i="0" sz="700" u="none" cap="none" strike="noStrike">
              <a:solidFill>
                <a:schemeClr val="dk1"/>
              </a:solidFill>
              <a:latin typeface="Arial"/>
              <a:ea typeface="Arial"/>
              <a:cs typeface="Arial"/>
              <a:sym typeface="Arial"/>
            </a:endParaRPr>
          </a:p>
        </p:txBody>
      </p:sp>
      <p:sp>
        <p:nvSpPr>
          <p:cNvPr id="197" name="Google Shape;197;p2"/>
          <p:cNvSpPr txBox="1"/>
          <p:nvPr/>
        </p:nvSpPr>
        <p:spPr>
          <a:xfrm>
            <a:off x="4048054" y="825191"/>
            <a:ext cx="8820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lang="en-GB" sz="800">
                <a:solidFill>
                  <a:schemeClr val="dk1"/>
                </a:solidFill>
              </a:rPr>
              <a:t>Earth's</a:t>
            </a:r>
            <a:r>
              <a:rPr b="1" lang="en-GB" sz="800">
                <a:solidFill>
                  <a:schemeClr val="dk1"/>
                </a:solidFill>
              </a:rPr>
              <a:t> atmosphere and metals</a:t>
            </a:r>
            <a:endParaRPr b="1" i="0" sz="700" u="none" cap="none" strike="noStrike">
              <a:solidFill>
                <a:schemeClr val="dk1"/>
              </a:solidFill>
              <a:latin typeface="Arial"/>
              <a:ea typeface="Arial"/>
              <a:cs typeface="Arial"/>
              <a:sym typeface="Arial"/>
            </a:endParaRPr>
          </a:p>
        </p:txBody>
      </p:sp>
      <p:sp>
        <p:nvSpPr>
          <p:cNvPr id="198" name="Google Shape;198;p2"/>
          <p:cNvSpPr txBox="1"/>
          <p:nvPr/>
        </p:nvSpPr>
        <p:spPr>
          <a:xfrm>
            <a:off x="4985104" y="846716"/>
            <a:ext cx="882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chemeClr val="dk1"/>
                </a:solidFill>
                <a:latin typeface="Arial"/>
                <a:ea typeface="Arial"/>
                <a:cs typeface="Arial"/>
                <a:sym typeface="Arial"/>
              </a:rPr>
              <a:t>WAVES AND ASTRONOMY</a:t>
            </a:r>
            <a:endParaRPr b="1" i="0" sz="700" u="none" cap="none" strike="noStrike">
              <a:solidFill>
                <a:schemeClr val="dk1"/>
              </a:solidFill>
              <a:latin typeface="Arial"/>
              <a:ea typeface="Arial"/>
              <a:cs typeface="Arial"/>
              <a:sym typeface="Arial"/>
            </a:endParaRPr>
          </a:p>
        </p:txBody>
      </p:sp>
      <p:grpSp>
        <p:nvGrpSpPr>
          <p:cNvPr id="199" name="Google Shape;199;p2"/>
          <p:cNvGrpSpPr/>
          <p:nvPr/>
        </p:nvGrpSpPr>
        <p:grpSpPr>
          <a:xfrm>
            <a:off x="5922142" y="996643"/>
            <a:ext cx="684943" cy="704158"/>
            <a:chOff x="3847275" y="3761732"/>
            <a:chExt cx="952500" cy="942900"/>
          </a:xfrm>
        </p:grpSpPr>
        <p:sp>
          <p:nvSpPr>
            <p:cNvPr id="200" name="Google Shape;200;p2"/>
            <p:cNvSpPr/>
            <p:nvPr/>
          </p:nvSpPr>
          <p:spPr>
            <a:xfrm>
              <a:off x="3847275" y="3761732"/>
              <a:ext cx="952500" cy="942900"/>
            </a:xfrm>
            <a:prstGeom prst="ellipse">
              <a:avLst/>
            </a:prstGeom>
            <a:solidFill>
              <a:srgbClr val="FFD966"/>
            </a:solidFill>
            <a:ln cap="flat" cmpd="sng" w="76200">
              <a:solidFill>
                <a:srgbClr val="00206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The Foregen Rough One Regular" id="201" name="Google Shape;201;p2"/>
            <p:cNvPicPr preferRelativeResize="0"/>
            <p:nvPr/>
          </p:nvPicPr>
          <p:blipFill rotWithShape="1">
            <a:blip r:embed="rId11">
              <a:alphaModFix/>
            </a:blip>
            <a:srcRect b="0" l="0" r="0" t="0"/>
            <a:stretch/>
          </p:blipFill>
          <p:spPr>
            <a:xfrm>
              <a:off x="4137688" y="4179438"/>
              <a:ext cx="361950" cy="371475"/>
            </a:xfrm>
            <a:prstGeom prst="rect">
              <a:avLst/>
            </a:prstGeom>
            <a:noFill/>
            <a:ln>
              <a:noFill/>
            </a:ln>
          </p:spPr>
        </p:pic>
        <p:pic>
          <p:nvPicPr>
            <p:cNvPr descr="The Foregen Rough One Regular" id="202" name="Google Shape;202;p2"/>
            <p:cNvPicPr preferRelativeResize="0"/>
            <p:nvPr/>
          </p:nvPicPr>
          <p:blipFill rotWithShape="1">
            <a:blip r:embed="rId9">
              <a:alphaModFix/>
            </a:blip>
            <a:srcRect b="0" l="0" r="0" t="0"/>
            <a:stretch/>
          </p:blipFill>
          <p:spPr>
            <a:xfrm>
              <a:off x="4069903" y="3917528"/>
              <a:ext cx="494393" cy="202961"/>
            </a:xfrm>
            <a:prstGeom prst="rect">
              <a:avLst/>
            </a:prstGeom>
            <a:noFill/>
            <a:ln>
              <a:noFill/>
            </a:ln>
          </p:spPr>
        </p:pic>
      </p:grpSp>
      <p:sp>
        <p:nvSpPr>
          <p:cNvPr id="203" name="Google Shape;203;p2"/>
          <p:cNvSpPr txBox="1"/>
          <p:nvPr/>
        </p:nvSpPr>
        <p:spPr>
          <a:xfrm>
            <a:off x="1904769" y="2677918"/>
            <a:ext cx="9780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Cell structure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Bacterial cells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Enzymes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Food tests</a:t>
            </a:r>
            <a:endParaRPr b="0" i="0" sz="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p:txBody>
      </p:sp>
      <p:sp>
        <p:nvSpPr>
          <p:cNvPr id="204" name="Google Shape;204;p2"/>
          <p:cNvSpPr txBox="1"/>
          <p:nvPr/>
        </p:nvSpPr>
        <p:spPr>
          <a:xfrm>
            <a:off x="55844" y="2455506"/>
            <a:ext cx="978000" cy="738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Vectors and scalars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Acceleration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Newton's laws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Momentum</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Crash hazards</a:t>
            </a:r>
            <a:endParaRPr b="0" i="0" sz="700" u="none" cap="none" strike="noStrike">
              <a:solidFill>
                <a:schemeClr val="dk1"/>
              </a:solidFill>
              <a:latin typeface="Arial"/>
              <a:ea typeface="Arial"/>
              <a:cs typeface="Arial"/>
              <a:sym typeface="Arial"/>
            </a:endParaRPr>
          </a:p>
        </p:txBody>
      </p:sp>
      <p:sp>
        <p:nvSpPr>
          <p:cNvPr id="205" name="Google Shape;205;p2"/>
          <p:cNvSpPr txBox="1"/>
          <p:nvPr/>
        </p:nvSpPr>
        <p:spPr>
          <a:xfrm>
            <a:off x="43194" y="1157331"/>
            <a:ext cx="9780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lang="en-GB" sz="700">
                <a:solidFill>
                  <a:schemeClr val="dk1"/>
                </a:solidFill>
              </a:rPr>
              <a:t>Transpiration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Translocation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Photosynthesis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Structure of leaf</a:t>
            </a:r>
            <a:endParaRPr b="0" i="0" sz="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700" u="none" cap="none" strike="noStrike">
              <a:solidFill>
                <a:schemeClr val="dk1"/>
              </a:solidFill>
              <a:latin typeface="Arial"/>
              <a:ea typeface="Arial"/>
              <a:cs typeface="Arial"/>
              <a:sym typeface="Arial"/>
            </a:endParaRPr>
          </a:p>
        </p:txBody>
      </p:sp>
      <p:sp>
        <p:nvSpPr>
          <p:cNvPr id="206" name="Google Shape;206;p2"/>
          <p:cNvSpPr txBox="1"/>
          <p:nvPr/>
        </p:nvSpPr>
        <p:spPr>
          <a:xfrm>
            <a:off x="991269" y="1116181"/>
            <a:ext cx="9780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Atomic structure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Elements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Periodic table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Electron configurations</a:t>
            </a:r>
            <a:endParaRPr b="0" i="0" sz="700" u="none" cap="none" strike="noStrike">
              <a:solidFill>
                <a:schemeClr val="dk1"/>
              </a:solidFill>
              <a:latin typeface="Arial"/>
              <a:ea typeface="Arial"/>
              <a:cs typeface="Arial"/>
              <a:sym typeface="Arial"/>
            </a:endParaRPr>
          </a:p>
        </p:txBody>
      </p:sp>
      <p:sp>
        <p:nvSpPr>
          <p:cNvPr id="207" name="Google Shape;207;p2"/>
          <p:cNvSpPr txBox="1"/>
          <p:nvPr/>
        </p:nvSpPr>
        <p:spPr>
          <a:xfrm>
            <a:off x="2043144" y="1118281"/>
            <a:ext cx="9780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Energy stores and transfers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Efficiency</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Resource</a:t>
            </a:r>
            <a:endParaRPr b="0" i="0" sz="700" u="none" cap="none" strike="noStrike">
              <a:solidFill>
                <a:schemeClr val="dk1"/>
              </a:solidFill>
              <a:latin typeface="Arial"/>
              <a:ea typeface="Arial"/>
              <a:cs typeface="Arial"/>
              <a:sym typeface="Arial"/>
            </a:endParaRPr>
          </a:p>
        </p:txBody>
      </p:sp>
      <p:sp>
        <p:nvSpPr>
          <p:cNvPr id="208" name="Google Shape;208;p2"/>
          <p:cNvSpPr txBox="1"/>
          <p:nvPr/>
        </p:nvSpPr>
        <p:spPr>
          <a:xfrm>
            <a:off x="3033744" y="1194481"/>
            <a:ext cx="978000" cy="5232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lang="en-GB" sz="700">
                <a:solidFill>
                  <a:schemeClr val="dk1"/>
                </a:solidFill>
              </a:rPr>
              <a:t>Food </a:t>
            </a:r>
            <a:r>
              <a:rPr lang="en-GB" sz="700">
                <a:solidFill>
                  <a:schemeClr val="dk1"/>
                </a:solidFill>
              </a:rPr>
              <a:t>chains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Biodiversity</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Biological cycles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Pollution</a:t>
            </a:r>
            <a:endParaRPr b="0" i="0" sz="700" u="none" cap="none" strike="noStrike">
              <a:solidFill>
                <a:schemeClr val="dk1"/>
              </a:solidFill>
              <a:latin typeface="Arial"/>
              <a:ea typeface="Arial"/>
              <a:cs typeface="Arial"/>
              <a:sym typeface="Arial"/>
            </a:endParaRPr>
          </a:p>
        </p:txBody>
      </p:sp>
      <p:sp>
        <p:nvSpPr>
          <p:cNvPr id="209" name="Google Shape;209;p2"/>
          <p:cNvSpPr txBox="1"/>
          <p:nvPr/>
        </p:nvSpPr>
        <p:spPr>
          <a:xfrm>
            <a:off x="4058844" y="1164406"/>
            <a:ext cx="978000" cy="738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lang="en-GB" sz="700">
                <a:solidFill>
                  <a:schemeClr val="dk1"/>
                </a:solidFill>
              </a:rPr>
              <a:t>Reactions with metals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Today's</a:t>
            </a:r>
            <a:r>
              <a:rPr lang="en-GB" sz="700">
                <a:solidFill>
                  <a:schemeClr val="dk1"/>
                </a:solidFill>
              </a:rPr>
              <a:t> </a:t>
            </a:r>
            <a:r>
              <a:rPr lang="en-GB" sz="700">
                <a:solidFill>
                  <a:schemeClr val="dk1"/>
                </a:solidFill>
              </a:rPr>
              <a:t>atmosphere</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lang="en-GB" sz="700">
                <a:solidFill>
                  <a:schemeClr val="dk1"/>
                </a:solidFill>
              </a:rPr>
              <a:t>Recycling</a:t>
            </a:r>
            <a:endParaRPr b="0" i="0" sz="7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None/>
            </a:pPr>
            <a:r>
              <a:t/>
            </a:r>
            <a:endParaRPr b="0" i="0" sz="700" u="none" cap="none" strike="noStrike">
              <a:solidFill>
                <a:schemeClr val="dk1"/>
              </a:solidFill>
              <a:latin typeface="Arial"/>
              <a:ea typeface="Arial"/>
              <a:cs typeface="Arial"/>
              <a:sym typeface="Arial"/>
            </a:endParaRPr>
          </a:p>
        </p:txBody>
      </p:sp>
      <p:sp>
        <p:nvSpPr>
          <p:cNvPr id="210" name="Google Shape;210;p2"/>
          <p:cNvSpPr txBox="1"/>
          <p:nvPr/>
        </p:nvSpPr>
        <p:spPr>
          <a:xfrm>
            <a:off x="4938744" y="1118281"/>
            <a:ext cx="978000" cy="630900"/>
          </a:xfrm>
          <a:prstGeom prst="rect">
            <a:avLst/>
          </a:prstGeom>
          <a:noFill/>
          <a:ln>
            <a:noFill/>
          </a:ln>
        </p:spPr>
        <p:txBody>
          <a:bodyPr anchorCtr="0" anchor="t" bIns="45700" lIns="91425" spcFirstLastPara="1" rIns="91425" wrap="square" tIns="45700">
            <a:spAutoFit/>
          </a:bodyPr>
          <a:lstStyle/>
          <a:p>
            <a:pPr indent="-85725" lvl="0" marL="85725" marR="0" rtl="0" algn="l">
              <a:lnSpc>
                <a:spcPct val="100000"/>
              </a:lnSpc>
              <a:spcBef>
                <a:spcPts val="0"/>
              </a:spcBef>
              <a:spcAft>
                <a:spcPts val="0"/>
              </a:spcAft>
              <a:buClr>
                <a:schemeClr val="dk1"/>
              </a:buClr>
              <a:buSzPts val="700"/>
              <a:buFont typeface="Noto Sans Symbols"/>
              <a:buChar char="❑"/>
            </a:pPr>
            <a:r>
              <a:rPr b="0" i="0" lang="en-GB" sz="700" u="none" cap="none" strike="noStrike">
                <a:solidFill>
                  <a:schemeClr val="dk1"/>
                </a:solidFill>
                <a:latin typeface="Arial"/>
                <a:ea typeface="Arial"/>
                <a:cs typeface="Arial"/>
                <a:sym typeface="Arial"/>
              </a:rPr>
              <a:t>Describing waves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Wave speeds</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Refraction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Reflection</a:t>
            </a:r>
            <a:endParaRPr b="0" i="0" sz="700" u="none" cap="none" strike="noStrike">
              <a:solidFill>
                <a:schemeClr val="dk1"/>
              </a:solidFill>
              <a:latin typeface="Arial"/>
              <a:ea typeface="Arial"/>
              <a:cs typeface="Arial"/>
              <a:sym typeface="Arial"/>
            </a:endParaRPr>
          </a:p>
          <a:p>
            <a:pPr indent="-85725" lvl="0" marL="85725" marR="0" rtl="0" algn="l">
              <a:lnSpc>
                <a:spcPct val="100000"/>
              </a:lnSpc>
              <a:spcBef>
                <a:spcPts val="0"/>
              </a:spcBef>
              <a:spcAft>
                <a:spcPts val="0"/>
              </a:spcAft>
              <a:buClr>
                <a:schemeClr val="dk1"/>
              </a:buClr>
              <a:buSzPts val="700"/>
              <a:buFont typeface="Arial"/>
              <a:buChar char="❑"/>
            </a:pPr>
            <a:r>
              <a:rPr b="0" i="0" lang="en-GB" sz="700" u="none" cap="none" strike="noStrike">
                <a:solidFill>
                  <a:schemeClr val="dk1"/>
                </a:solidFill>
                <a:latin typeface="Arial"/>
                <a:ea typeface="Arial"/>
                <a:cs typeface="Arial"/>
                <a:sym typeface="Arial"/>
              </a:rPr>
              <a:t>Astronomy</a:t>
            </a:r>
            <a:endParaRPr b="0" i="0" sz="700" u="none" cap="none" strike="noStrike">
              <a:solidFill>
                <a:schemeClr val="dk1"/>
              </a:solidFill>
              <a:latin typeface="Arial"/>
              <a:ea typeface="Arial"/>
              <a:cs typeface="Arial"/>
              <a:sym typeface="Arial"/>
            </a:endParaRPr>
          </a:p>
        </p:txBody>
      </p:sp>
      <p:sp>
        <p:nvSpPr>
          <p:cNvPr id="211" name="Google Shape;211;p2"/>
          <p:cNvSpPr txBox="1"/>
          <p:nvPr/>
        </p:nvSpPr>
        <p:spPr>
          <a:xfrm>
            <a:off x="5010348" y="7967176"/>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Y7 AP2  Assessment </a:t>
            </a:r>
            <a:endParaRPr b="1" i="0" sz="700" u="none" cap="none" strike="noStrike">
              <a:solidFill>
                <a:schemeClr val="dk1"/>
              </a:solidFill>
              <a:latin typeface="Arial"/>
              <a:ea typeface="Arial"/>
              <a:cs typeface="Arial"/>
              <a:sym typeface="Arial"/>
            </a:endParaRPr>
          </a:p>
        </p:txBody>
      </p:sp>
      <p:sp>
        <p:nvSpPr>
          <p:cNvPr id="212" name="Google Shape;212;p2"/>
          <p:cNvSpPr/>
          <p:nvPr/>
        </p:nvSpPr>
        <p:spPr>
          <a:xfrm rot="9846327">
            <a:off x="2004546" y="8244828"/>
            <a:ext cx="1207153" cy="1235834"/>
          </a:xfrm>
          <a:prstGeom prst="arc">
            <a:avLst>
              <a:gd fmla="val 3370634" name="adj1"/>
              <a:gd fmla="val 6114740" name="adj2"/>
            </a:avLst>
          </a:prstGeom>
          <a:noFill/>
          <a:ln cap="flat" cmpd="sng" w="28575">
            <a:solidFill>
              <a:srgbClr val="0070C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2"/>
          <p:cNvSpPr/>
          <p:nvPr/>
        </p:nvSpPr>
        <p:spPr>
          <a:xfrm flipH="1" rot="661004">
            <a:off x="4457769" y="6792582"/>
            <a:ext cx="1207248" cy="1235960"/>
          </a:xfrm>
          <a:prstGeom prst="arc">
            <a:avLst>
              <a:gd fmla="val 3392419" name="adj1"/>
              <a:gd fmla="val 6114740" name="adj2"/>
            </a:avLst>
          </a:prstGeom>
          <a:noFill/>
          <a:ln cap="flat" cmpd="sng" w="28575">
            <a:solidFill>
              <a:srgbClr val="BF900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Lipstick Rage**" id="214" name="Google Shape;214;p2"/>
          <p:cNvPicPr preferRelativeResize="0"/>
          <p:nvPr/>
        </p:nvPicPr>
        <p:blipFill rotWithShape="1">
          <a:blip r:embed="rId5">
            <a:alphaModFix/>
          </a:blip>
          <a:srcRect b="-31682" l="0" r="47087" t="0"/>
          <a:stretch/>
        </p:blipFill>
        <p:spPr>
          <a:xfrm>
            <a:off x="2959762" y="3147347"/>
            <a:ext cx="938943" cy="146761"/>
          </a:xfrm>
          <a:prstGeom prst="rect">
            <a:avLst/>
          </a:prstGeom>
          <a:noFill/>
          <a:ln>
            <a:noFill/>
          </a:ln>
        </p:spPr>
      </p:pic>
      <p:pic>
        <p:nvPicPr>
          <p:cNvPr descr="Lipstick Rage**" id="215" name="Google Shape;215;p2"/>
          <p:cNvPicPr preferRelativeResize="0"/>
          <p:nvPr/>
        </p:nvPicPr>
        <p:blipFill rotWithShape="1">
          <a:blip r:embed="rId5">
            <a:alphaModFix/>
          </a:blip>
          <a:srcRect b="-31682" l="0" r="47087" t="0"/>
          <a:stretch/>
        </p:blipFill>
        <p:spPr>
          <a:xfrm>
            <a:off x="5779162" y="1775747"/>
            <a:ext cx="938943" cy="146761"/>
          </a:xfrm>
          <a:prstGeom prst="rect">
            <a:avLst/>
          </a:prstGeom>
          <a:noFill/>
          <a:ln>
            <a:noFill/>
          </a:ln>
        </p:spPr>
      </p:pic>
      <p:sp>
        <p:nvSpPr>
          <p:cNvPr id="216" name="Google Shape;216;p2"/>
          <p:cNvSpPr txBox="1"/>
          <p:nvPr/>
        </p:nvSpPr>
        <p:spPr>
          <a:xfrm>
            <a:off x="4149473" y="5094963"/>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Y7 AP3  Assessment </a:t>
            </a:r>
            <a:endParaRPr b="1" i="0" sz="700" u="none" cap="none" strike="noStrike">
              <a:solidFill>
                <a:schemeClr val="dk1"/>
              </a:solidFill>
              <a:latin typeface="Arial"/>
              <a:ea typeface="Arial"/>
              <a:cs typeface="Arial"/>
              <a:sym typeface="Arial"/>
            </a:endParaRPr>
          </a:p>
        </p:txBody>
      </p:sp>
      <p:sp>
        <p:nvSpPr>
          <p:cNvPr id="217" name="Google Shape;217;p2"/>
          <p:cNvSpPr/>
          <p:nvPr/>
        </p:nvSpPr>
        <p:spPr>
          <a:xfrm rot="9846327">
            <a:off x="3604746" y="5196828"/>
            <a:ext cx="1207153" cy="1235834"/>
          </a:xfrm>
          <a:prstGeom prst="arc">
            <a:avLst>
              <a:gd fmla="val 3370634" name="adj1"/>
              <a:gd fmla="val 6114740" name="adj2"/>
            </a:avLst>
          </a:prstGeom>
          <a:noFill/>
          <a:ln cap="flat" cmpd="sng" w="28575">
            <a:solidFill>
              <a:srgbClr val="FF990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8" name="Google Shape;218;p2"/>
          <p:cNvSpPr txBox="1"/>
          <p:nvPr/>
        </p:nvSpPr>
        <p:spPr>
          <a:xfrm>
            <a:off x="1601698" y="5084788"/>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Y8 AP1 Assessment </a:t>
            </a:r>
            <a:endParaRPr b="1" i="0" sz="700" u="none" cap="none" strike="noStrike">
              <a:solidFill>
                <a:schemeClr val="dk1"/>
              </a:solidFill>
              <a:latin typeface="Arial"/>
              <a:ea typeface="Arial"/>
              <a:cs typeface="Arial"/>
              <a:sym typeface="Arial"/>
            </a:endParaRPr>
          </a:p>
        </p:txBody>
      </p:sp>
      <p:sp>
        <p:nvSpPr>
          <p:cNvPr id="219" name="Google Shape;219;p2"/>
          <p:cNvSpPr txBox="1"/>
          <p:nvPr/>
        </p:nvSpPr>
        <p:spPr>
          <a:xfrm>
            <a:off x="1864861" y="3574026"/>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Y8 AP2  Assessment </a:t>
            </a:r>
            <a:endParaRPr b="1" i="0" sz="700" u="none" cap="none" strike="noStrike">
              <a:solidFill>
                <a:schemeClr val="dk1"/>
              </a:solidFill>
              <a:latin typeface="Arial"/>
              <a:ea typeface="Arial"/>
              <a:cs typeface="Arial"/>
              <a:sym typeface="Arial"/>
            </a:endParaRPr>
          </a:p>
        </p:txBody>
      </p:sp>
      <p:sp>
        <p:nvSpPr>
          <p:cNvPr id="220" name="Google Shape;220;p2"/>
          <p:cNvSpPr/>
          <p:nvPr/>
        </p:nvSpPr>
        <p:spPr>
          <a:xfrm flipH="1" rot="-10043824">
            <a:off x="2259328" y="3725006"/>
            <a:ext cx="1207186" cy="1235789"/>
          </a:xfrm>
          <a:prstGeom prst="arc">
            <a:avLst>
              <a:gd fmla="val 3606572" name="adj1"/>
              <a:gd fmla="val 6114740" name="adj2"/>
            </a:avLst>
          </a:prstGeom>
          <a:noFill/>
          <a:ln cap="flat" cmpd="sng" w="28575">
            <a:solidFill>
              <a:srgbClr val="0070C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1" name="Google Shape;221;p2"/>
          <p:cNvSpPr txBox="1"/>
          <p:nvPr/>
        </p:nvSpPr>
        <p:spPr>
          <a:xfrm>
            <a:off x="4836661" y="2126226"/>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Y8 AP3  Assessment </a:t>
            </a:r>
            <a:endParaRPr b="1" i="0" sz="700" u="none" cap="none" strike="noStrike">
              <a:solidFill>
                <a:schemeClr val="dk1"/>
              </a:solidFill>
              <a:latin typeface="Arial"/>
              <a:ea typeface="Arial"/>
              <a:cs typeface="Arial"/>
              <a:sym typeface="Arial"/>
            </a:endParaRPr>
          </a:p>
        </p:txBody>
      </p:sp>
      <p:sp>
        <p:nvSpPr>
          <p:cNvPr id="222" name="Google Shape;222;p2"/>
          <p:cNvSpPr/>
          <p:nvPr/>
        </p:nvSpPr>
        <p:spPr>
          <a:xfrm flipH="1" rot="-10043824">
            <a:off x="5231128" y="2277206"/>
            <a:ext cx="1207186" cy="1235789"/>
          </a:xfrm>
          <a:prstGeom prst="arc">
            <a:avLst>
              <a:gd fmla="val 3606572" name="adj1"/>
              <a:gd fmla="val 6114740" name="adj2"/>
            </a:avLst>
          </a:prstGeom>
          <a:noFill/>
          <a:ln cap="flat" cmpd="sng" w="28575">
            <a:solidFill>
              <a:srgbClr val="FF990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3" name="Google Shape;223;p2"/>
          <p:cNvSpPr txBox="1"/>
          <p:nvPr/>
        </p:nvSpPr>
        <p:spPr>
          <a:xfrm>
            <a:off x="1257798" y="2122601"/>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Y9  AP1 Assessment </a:t>
            </a:r>
            <a:endParaRPr b="1" i="0" sz="700" u="none" cap="none" strike="noStrike">
              <a:solidFill>
                <a:schemeClr val="dk1"/>
              </a:solidFill>
              <a:latin typeface="Arial"/>
              <a:ea typeface="Arial"/>
              <a:cs typeface="Arial"/>
              <a:sym typeface="Arial"/>
            </a:endParaRPr>
          </a:p>
        </p:txBody>
      </p:sp>
      <p:sp>
        <p:nvSpPr>
          <p:cNvPr id="224" name="Google Shape;224;p2"/>
          <p:cNvSpPr txBox="1"/>
          <p:nvPr/>
        </p:nvSpPr>
        <p:spPr>
          <a:xfrm>
            <a:off x="2639598" y="570288"/>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Y9 AP2  Assessment </a:t>
            </a:r>
            <a:endParaRPr b="1" i="0" sz="700" u="none" cap="none" strike="noStrike">
              <a:solidFill>
                <a:schemeClr val="dk1"/>
              </a:solidFill>
              <a:latin typeface="Arial"/>
              <a:ea typeface="Arial"/>
              <a:cs typeface="Arial"/>
              <a:sym typeface="Arial"/>
            </a:endParaRPr>
          </a:p>
        </p:txBody>
      </p:sp>
      <p:sp>
        <p:nvSpPr>
          <p:cNvPr id="225" name="Google Shape;225;p2"/>
          <p:cNvSpPr txBox="1"/>
          <p:nvPr/>
        </p:nvSpPr>
        <p:spPr>
          <a:xfrm>
            <a:off x="4781748" y="546163"/>
            <a:ext cx="1111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en-GB" sz="700" u="none" cap="none" strike="noStrike">
                <a:solidFill>
                  <a:srgbClr val="002060"/>
                </a:solidFill>
                <a:latin typeface="Arial"/>
                <a:ea typeface="Arial"/>
                <a:cs typeface="Arial"/>
                <a:sym typeface="Arial"/>
              </a:rPr>
              <a:t>Y9  AP3  Assessment </a:t>
            </a:r>
            <a:endParaRPr b="1" i="0" sz="700" u="none" cap="none" strike="noStrike">
              <a:solidFill>
                <a:schemeClr val="dk1"/>
              </a:solidFill>
              <a:latin typeface="Arial"/>
              <a:ea typeface="Arial"/>
              <a:cs typeface="Arial"/>
              <a:sym typeface="Arial"/>
            </a:endParaRPr>
          </a:p>
        </p:txBody>
      </p:sp>
      <p:cxnSp>
        <p:nvCxnSpPr>
          <p:cNvPr id="226" name="Google Shape;226;p2"/>
          <p:cNvCxnSpPr/>
          <p:nvPr/>
        </p:nvCxnSpPr>
        <p:spPr>
          <a:xfrm>
            <a:off x="4103455" y="6871304"/>
            <a:ext cx="7500" cy="942900"/>
          </a:xfrm>
          <a:prstGeom prst="straightConnector1">
            <a:avLst/>
          </a:prstGeom>
          <a:noFill/>
          <a:ln cap="flat" cmpd="sng" w="19050">
            <a:solidFill>
              <a:schemeClr val="lt1"/>
            </a:solidFill>
            <a:prstDash val="solid"/>
            <a:miter lim="800000"/>
            <a:headEnd len="sm" w="sm" type="none"/>
            <a:tailEnd len="sm" w="sm" type="none"/>
          </a:ln>
        </p:spPr>
      </p:cxnSp>
      <p:sp>
        <p:nvSpPr>
          <p:cNvPr id="227" name="Google Shape;227;p2"/>
          <p:cNvSpPr/>
          <p:nvPr/>
        </p:nvSpPr>
        <p:spPr>
          <a:xfrm rot="9846327">
            <a:off x="752921" y="2187278"/>
            <a:ext cx="1207153" cy="1235834"/>
          </a:xfrm>
          <a:prstGeom prst="arc">
            <a:avLst>
              <a:gd fmla="val 3370634" name="adj1"/>
              <a:gd fmla="val 6114740" name="adj2"/>
            </a:avLst>
          </a:prstGeom>
          <a:noFill/>
          <a:ln cap="flat" cmpd="sng" w="28575">
            <a:solidFill>
              <a:srgbClr val="0070C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8" name="Google Shape;228;p2"/>
          <p:cNvSpPr/>
          <p:nvPr/>
        </p:nvSpPr>
        <p:spPr>
          <a:xfrm rot="9846327">
            <a:off x="2124521" y="663278"/>
            <a:ext cx="1207153" cy="1235834"/>
          </a:xfrm>
          <a:prstGeom prst="arc">
            <a:avLst>
              <a:gd fmla="val 3370634" name="adj1"/>
              <a:gd fmla="val 6114740" name="adj2"/>
            </a:avLst>
          </a:prstGeom>
          <a:noFill/>
          <a:ln cap="flat" cmpd="sng" w="28575">
            <a:solidFill>
              <a:srgbClr val="0070C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9" name="Google Shape;229;p2"/>
          <p:cNvSpPr/>
          <p:nvPr/>
        </p:nvSpPr>
        <p:spPr>
          <a:xfrm rot="9846327">
            <a:off x="4334321" y="663278"/>
            <a:ext cx="1207153" cy="1235834"/>
          </a:xfrm>
          <a:prstGeom prst="arc">
            <a:avLst>
              <a:gd fmla="val 3370634" name="adj1"/>
              <a:gd fmla="val 6114740" name="adj2"/>
            </a:avLst>
          </a:prstGeom>
          <a:noFill/>
          <a:ln cap="flat" cmpd="sng" w="28575">
            <a:solidFill>
              <a:srgbClr val="0070C0"/>
            </a:solidFill>
            <a:prstDash val="dash"/>
            <a:miter lim="800000"/>
            <a:headEnd len="med" w="med" type="oval"/>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2"/>
          <p:cNvSpPr txBox="1"/>
          <p:nvPr/>
        </p:nvSpPr>
        <p:spPr>
          <a:xfrm>
            <a:off x="4798200" y="8269075"/>
            <a:ext cx="1879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libri"/>
                <a:ea typeface="Calibri"/>
                <a:cs typeface="Calibri"/>
                <a:sym typeface="Calibri"/>
              </a:rPr>
              <a:t>Students follow the Activate KS3 Scheme of Learning. </a:t>
            </a:r>
            <a:endParaRPr b="0" i="0" sz="1000" u="none" cap="none" strike="noStrike">
              <a:solidFill>
                <a:srgbClr val="000000"/>
              </a:solidFill>
              <a:latin typeface="Calibri"/>
              <a:ea typeface="Calibri"/>
              <a:cs typeface="Calibri"/>
              <a:sym typeface="Calibri"/>
            </a:endParaRPr>
          </a:p>
        </p:txBody>
      </p:sp>
      <p:pic>
        <p:nvPicPr>
          <p:cNvPr id="231" name="Google Shape;231;p2"/>
          <p:cNvPicPr preferRelativeResize="0"/>
          <p:nvPr/>
        </p:nvPicPr>
        <p:blipFill rotWithShape="1">
          <a:blip r:embed="rId12">
            <a:alphaModFix/>
          </a:blip>
          <a:srcRect b="0" l="0" r="0" t="0"/>
          <a:stretch/>
        </p:blipFill>
        <p:spPr>
          <a:xfrm>
            <a:off x="5447875" y="8755288"/>
            <a:ext cx="1421102" cy="109428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2020-03-04T16:08:47Z</dcterms:created>
  <dc:creator>Becky Ashton</dc:creator>
</cp:coreProperties>
</file>